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04" r:id="rId2"/>
    <p:sldId id="272" r:id="rId3"/>
    <p:sldId id="307" r:id="rId4"/>
    <p:sldId id="305" r:id="rId5"/>
    <p:sldId id="313" r:id="rId6"/>
    <p:sldId id="306" r:id="rId7"/>
    <p:sldId id="309" r:id="rId8"/>
    <p:sldId id="308" r:id="rId9"/>
    <p:sldId id="310" r:id="rId10"/>
    <p:sldId id="311" r:id="rId11"/>
    <p:sldId id="316" r:id="rId12"/>
    <p:sldId id="315" r:id="rId13"/>
    <p:sldId id="322" r:id="rId14"/>
    <p:sldId id="317" r:id="rId15"/>
    <p:sldId id="320" r:id="rId16"/>
    <p:sldId id="321" r:id="rId17"/>
    <p:sldId id="314" r:id="rId18"/>
    <p:sldId id="319" r:id="rId19"/>
    <p:sldId id="318" r:id="rId20"/>
    <p:sldId id="323" r:id="rId21"/>
    <p:sldId id="326" r:id="rId22"/>
    <p:sldId id="325" r:id="rId23"/>
    <p:sldId id="327" r:id="rId24"/>
    <p:sldId id="329" r:id="rId25"/>
    <p:sldId id="328" r:id="rId26"/>
    <p:sldId id="335" r:id="rId27"/>
    <p:sldId id="324" r:id="rId28"/>
    <p:sldId id="312" r:id="rId29"/>
    <p:sldId id="334" r:id="rId30"/>
    <p:sldId id="336" r:id="rId31"/>
    <p:sldId id="337" r:id="rId32"/>
    <p:sldId id="338" r:id="rId33"/>
    <p:sldId id="333" r:id="rId34"/>
    <p:sldId id="330" r:id="rId35"/>
    <p:sldId id="297" r:id="rId36"/>
    <p:sldId id="331" r:id="rId37"/>
    <p:sldId id="298" r:id="rId38"/>
    <p:sldId id="332" r:id="rId39"/>
    <p:sldId id="339" r:id="rId40"/>
    <p:sldId id="340" r:id="rId41"/>
    <p:sldId id="341" r:id="rId42"/>
    <p:sldId id="267" r:id="rId43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11" autoAdjust="0"/>
  </p:normalViewPr>
  <p:slideViewPr>
    <p:cSldViewPr>
      <p:cViewPr>
        <p:scale>
          <a:sx n="60" d="100"/>
          <a:sy n="60" d="100"/>
        </p:scale>
        <p:origin x="-1560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4D501-0015-4249-9704-5D0DB4CF7EB5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 dirty="0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A9101-14F6-4DF9-ABB8-F75057EB9CF9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30899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0F50E-B8AA-47BA-A134-22F4C6951A79}" type="slidenum">
              <a:rPr lang="bg-BG" smtClean="0"/>
              <a:t>42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19097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08794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18531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53788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2396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0144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8127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07054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16675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5859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10107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 dirty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0773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1B7C3-BDEB-46FF-9DC1-61B9C243C437}" type="datetimeFigureOut">
              <a:rPr lang="bg-BG" smtClean="0"/>
              <a:t>21.1.2015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68ACF-1E9A-4899-AA1F-AD5CDCC63A3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23623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jpeg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microsoft.com/office/2007/relationships/hdphoto" Target="../media/hdphoto1.wdp"/><Relationship Id="rId7" Type="http://schemas.openxmlformats.org/officeDocument/2006/relationships/image" Target="../media/image4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4" Type="http://schemas.openxmlformats.org/officeDocument/2006/relationships/image" Target="../media/image42.gif"/><Relationship Id="rId9" Type="http://schemas.openxmlformats.org/officeDocument/2006/relationships/image" Target="../media/image47.gi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microsoft.com/office/2007/relationships/hdphoto" Target="../media/hdphoto1.wdp"/><Relationship Id="rId7" Type="http://schemas.microsoft.com/office/2007/relationships/hdphoto" Target="../media/hdphoto1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microsoft.com/office/2007/relationships/hdphoto" Target="../media/hdphoto10.wdp"/><Relationship Id="rId4" Type="http://schemas.openxmlformats.org/officeDocument/2006/relationships/image" Target="../media/image13.png"/><Relationship Id="rId9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microsoft.com/office/2007/relationships/hdphoto" Target="../media/hdphoto1.wdp"/><Relationship Id="rId7" Type="http://schemas.microsoft.com/office/2007/relationships/hdphoto" Target="../media/hdphoto1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gif"/><Relationship Id="rId13" Type="http://schemas.openxmlformats.org/officeDocument/2006/relationships/image" Target="../media/image67.gif"/><Relationship Id="rId3" Type="http://schemas.microsoft.com/office/2007/relationships/hdphoto" Target="../media/hdphoto1.wdp"/><Relationship Id="rId7" Type="http://schemas.openxmlformats.org/officeDocument/2006/relationships/image" Target="../media/image61.gif"/><Relationship Id="rId12" Type="http://schemas.openxmlformats.org/officeDocument/2006/relationships/image" Target="../media/image66.png"/><Relationship Id="rId2" Type="http://schemas.openxmlformats.org/officeDocument/2006/relationships/image" Target="../media/image1.png"/><Relationship Id="rId16" Type="http://schemas.openxmlformats.org/officeDocument/2006/relationships/image" Target="../media/image7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gif"/><Relationship Id="rId11" Type="http://schemas.openxmlformats.org/officeDocument/2006/relationships/image" Target="../media/image65.gif"/><Relationship Id="rId5" Type="http://schemas.openxmlformats.org/officeDocument/2006/relationships/image" Target="../media/image59.gif"/><Relationship Id="rId15" Type="http://schemas.openxmlformats.org/officeDocument/2006/relationships/image" Target="../media/image69.gif"/><Relationship Id="rId10" Type="http://schemas.openxmlformats.org/officeDocument/2006/relationships/image" Target="../media/image64.gif"/><Relationship Id="rId4" Type="http://schemas.openxmlformats.org/officeDocument/2006/relationships/image" Target="../media/image58.gif"/><Relationship Id="rId9" Type="http://schemas.openxmlformats.org/officeDocument/2006/relationships/image" Target="../media/image63.gif"/><Relationship Id="rId14" Type="http://schemas.openxmlformats.org/officeDocument/2006/relationships/image" Target="../media/image68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microsoft.com/office/2007/relationships/hdphoto" Target="../media/hdphoto1.wdp"/><Relationship Id="rId7" Type="http://schemas.openxmlformats.org/officeDocument/2006/relationships/image" Target="../media/image74.gif"/><Relationship Id="rId12" Type="http://schemas.microsoft.com/office/2007/relationships/hdphoto" Target="../media/hdphoto17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gif"/><Relationship Id="rId11" Type="http://schemas.openxmlformats.org/officeDocument/2006/relationships/image" Target="../media/image77.png"/><Relationship Id="rId5" Type="http://schemas.openxmlformats.org/officeDocument/2006/relationships/image" Target="../media/image72.gif"/><Relationship Id="rId10" Type="http://schemas.microsoft.com/office/2007/relationships/hdphoto" Target="../media/hdphoto16.wdp"/><Relationship Id="rId4" Type="http://schemas.openxmlformats.org/officeDocument/2006/relationships/image" Target="../media/image71.gif"/><Relationship Id="rId9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gif"/><Relationship Id="rId5" Type="http://schemas.openxmlformats.org/officeDocument/2006/relationships/image" Target="../media/image78.gif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microsoft.com/office/2007/relationships/hdphoto" Target="../media/hdphoto1.wdp"/><Relationship Id="rId7" Type="http://schemas.openxmlformats.org/officeDocument/2006/relationships/image" Target="../media/image8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1.wdp"/><Relationship Id="rId7" Type="http://schemas.openxmlformats.org/officeDocument/2006/relationships/image" Target="../media/image9.jpeg"/><Relationship Id="rId12" Type="http://schemas.microsoft.com/office/2007/relationships/hdphoto" Target="../media/hdphoto9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11.png"/><Relationship Id="rId5" Type="http://schemas.openxmlformats.org/officeDocument/2006/relationships/image" Target="../media/image8.jpeg"/><Relationship Id="rId10" Type="http://schemas.microsoft.com/office/2007/relationships/hdphoto" Target="../media/hdphoto8.wdp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microsoft.com/office/2007/relationships/hdphoto" Target="../media/hdphoto1.wdp"/><Relationship Id="rId7" Type="http://schemas.openxmlformats.org/officeDocument/2006/relationships/image" Target="../media/image8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72.gif"/><Relationship Id="rId4" Type="http://schemas.openxmlformats.org/officeDocument/2006/relationships/image" Target="../media/image87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microsoft.com/office/2007/relationships/hdphoto" Target="../media/hdphoto1.wdp"/><Relationship Id="rId7" Type="http://schemas.openxmlformats.org/officeDocument/2006/relationships/image" Target="../media/image9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jpeg"/><Relationship Id="rId4" Type="http://schemas.openxmlformats.org/officeDocument/2006/relationships/image" Target="../media/image91.png"/><Relationship Id="rId9" Type="http://schemas.openxmlformats.org/officeDocument/2006/relationships/image" Target="../media/image96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microsoft.com/office/2007/relationships/hdphoto" Target="../media/hdphoto1.wdp"/><Relationship Id="rId7" Type="http://schemas.microsoft.com/office/2007/relationships/hdphoto" Target="../media/hdphoto18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10" Type="http://schemas.openxmlformats.org/officeDocument/2006/relationships/image" Target="../media/image101.gif"/><Relationship Id="rId4" Type="http://schemas.openxmlformats.org/officeDocument/2006/relationships/image" Target="../media/image75.jpeg"/><Relationship Id="rId9" Type="http://schemas.openxmlformats.org/officeDocument/2006/relationships/image" Target="../media/image10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gif"/><Relationship Id="rId3" Type="http://schemas.microsoft.com/office/2007/relationships/hdphoto" Target="../media/hdphoto1.wdp"/><Relationship Id="rId7" Type="http://schemas.openxmlformats.org/officeDocument/2006/relationships/image" Target="../media/image10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gif"/><Relationship Id="rId5" Type="http://schemas.openxmlformats.org/officeDocument/2006/relationships/image" Target="../media/image103.jpeg"/><Relationship Id="rId4" Type="http://schemas.openxmlformats.org/officeDocument/2006/relationships/image" Target="../media/image102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3.png"/><Relationship Id="rId4" Type="http://schemas.openxmlformats.org/officeDocument/2006/relationships/image" Target="../media/image107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5.png"/><Relationship Id="rId3" Type="http://schemas.microsoft.com/office/2007/relationships/hdphoto" Target="../media/hdphoto1.wdp"/><Relationship Id="rId7" Type="http://schemas.openxmlformats.org/officeDocument/2006/relationships/image" Target="../media/image111.png"/><Relationship Id="rId12" Type="http://schemas.microsoft.com/office/2007/relationships/hdphoto" Target="../media/hdphoto21.wdp"/><Relationship Id="rId17" Type="http://schemas.microsoft.com/office/2007/relationships/hdphoto" Target="../media/hdphoto22.wdp"/><Relationship Id="rId2" Type="http://schemas.openxmlformats.org/officeDocument/2006/relationships/image" Target="../media/image1.png"/><Relationship Id="rId16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11" Type="http://schemas.openxmlformats.org/officeDocument/2006/relationships/image" Target="../media/image114.png"/><Relationship Id="rId5" Type="http://schemas.openxmlformats.org/officeDocument/2006/relationships/image" Target="../media/image110.png"/><Relationship Id="rId15" Type="http://schemas.openxmlformats.org/officeDocument/2006/relationships/image" Target="../media/image117.png"/><Relationship Id="rId10" Type="http://schemas.microsoft.com/office/2007/relationships/hdphoto" Target="../media/hdphoto20.wdp"/><Relationship Id="rId4" Type="http://schemas.openxmlformats.org/officeDocument/2006/relationships/image" Target="../media/image109.gif"/><Relationship Id="rId9" Type="http://schemas.openxmlformats.org/officeDocument/2006/relationships/image" Target="../media/image113.png"/><Relationship Id="rId14" Type="http://schemas.openxmlformats.org/officeDocument/2006/relationships/image" Target="../media/image11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3" Type="http://schemas.openxmlformats.org/officeDocument/2006/relationships/image" Target="../media/image1.png"/><Relationship Id="rId7" Type="http://schemas.openxmlformats.org/officeDocument/2006/relationships/image" Target="../media/image1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1.jpeg"/><Relationship Id="rId11" Type="http://schemas.openxmlformats.org/officeDocument/2006/relationships/image" Target="../media/image119.wmf"/><Relationship Id="rId5" Type="http://schemas.openxmlformats.org/officeDocument/2006/relationships/image" Target="../media/image120.jpeg"/><Relationship Id="rId10" Type="http://schemas.openxmlformats.org/officeDocument/2006/relationships/package" Target="../embeddings/Microsoft_Word_Document1.docx"/><Relationship Id="rId4" Type="http://schemas.microsoft.com/office/2007/relationships/hdphoto" Target="../media/hdphoto1.wdp"/><Relationship Id="rId9" Type="http://schemas.openxmlformats.org/officeDocument/2006/relationships/image" Target="../media/image124.jpe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13" Type="http://schemas.openxmlformats.org/officeDocument/2006/relationships/package" Target="../embeddings/Microsoft_Word_Document2.docx"/><Relationship Id="rId3" Type="http://schemas.openxmlformats.org/officeDocument/2006/relationships/image" Target="../media/image1.png"/><Relationship Id="rId7" Type="http://schemas.openxmlformats.org/officeDocument/2006/relationships/image" Target="../media/image110.png"/><Relationship Id="rId12" Type="http://schemas.openxmlformats.org/officeDocument/2006/relationships/image" Target="../media/image13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7.jpeg"/><Relationship Id="rId11" Type="http://schemas.openxmlformats.org/officeDocument/2006/relationships/image" Target="../media/image130.jpeg"/><Relationship Id="rId5" Type="http://schemas.openxmlformats.org/officeDocument/2006/relationships/image" Target="../media/image126.jpeg"/><Relationship Id="rId10" Type="http://schemas.openxmlformats.org/officeDocument/2006/relationships/image" Target="../media/image129.jpeg"/><Relationship Id="rId4" Type="http://schemas.microsoft.com/office/2007/relationships/hdphoto" Target="../media/hdphoto1.wdp"/><Relationship Id="rId9" Type="http://schemas.openxmlformats.org/officeDocument/2006/relationships/image" Target="../media/image128.jpeg"/><Relationship Id="rId14" Type="http://schemas.openxmlformats.org/officeDocument/2006/relationships/image" Target="../media/image125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jpeg"/><Relationship Id="rId3" Type="http://schemas.microsoft.com/office/2007/relationships/hdphoto" Target="../media/hdphoto1.wdp"/><Relationship Id="rId7" Type="http://schemas.openxmlformats.org/officeDocument/2006/relationships/image" Target="../media/image13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gif"/><Relationship Id="rId5" Type="http://schemas.openxmlformats.org/officeDocument/2006/relationships/image" Target="../media/image133.jpeg"/><Relationship Id="rId10" Type="http://schemas.openxmlformats.org/officeDocument/2006/relationships/image" Target="../media/image17.gif"/><Relationship Id="rId4" Type="http://schemas.openxmlformats.org/officeDocument/2006/relationships/image" Target="../media/image132.jpeg"/><Relationship Id="rId9" Type="http://schemas.openxmlformats.org/officeDocument/2006/relationships/image" Target="../media/image13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gif"/><Relationship Id="rId3" Type="http://schemas.microsoft.com/office/2007/relationships/hdphoto" Target="../media/hdphoto1.wdp"/><Relationship Id="rId7" Type="http://schemas.openxmlformats.org/officeDocument/2006/relationships/image" Target="../media/image4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gif"/><Relationship Id="rId5" Type="http://schemas.openxmlformats.org/officeDocument/2006/relationships/image" Target="../media/image139.gif"/><Relationship Id="rId4" Type="http://schemas.openxmlformats.org/officeDocument/2006/relationships/image" Target="../media/image138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12" Type="http://schemas.openxmlformats.org/officeDocument/2006/relationships/image" Target="../media/image1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openxmlformats.org/officeDocument/2006/relationships/image" Target="../media/image17.gif"/><Relationship Id="rId5" Type="http://schemas.openxmlformats.org/officeDocument/2006/relationships/image" Target="../media/image13.png"/><Relationship Id="rId10" Type="http://schemas.openxmlformats.org/officeDocument/2006/relationships/image" Target="../media/image16.gif"/><Relationship Id="rId4" Type="http://schemas.openxmlformats.org/officeDocument/2006/relationships/image" Target="../media/image12.png"/><Relationship Id="rId9" Type="http://schemas.openxmlformats.org/officeDocument/2006/relationships/image" Target="../media/image15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3" Type="http://schemas.microsoft.com/office/2007/relationships/hdphoto" Target="../media/hdphoto1.wdp"/><Relationship Id="rId7" Type="http://schemas.openxmlformats.org/officeDocument/2006/relationships/image" Target="../media/image1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jpeg"/><Relationship Id="rId5" Type="http://schemas.openxmlformats.org/officeDocument/2006/relationships/image" Target="../media/image132.jpeg"/><Relationship Id="rId4" Type="http://schemas.openxmlformats.org/officeDocument/2006/relationships/image" Target="../media/image51.gif"/><Relationship Id="rId9" Type="http://schemas.openxmlformats.org/officeDocument/2006/relationships/image" Target="../media/image14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gif"/><Relationship Id="rId3" Type="http://schemas.microsoft.com/office/2007/relationships/hdphoto" Target="../media/hdphoto1.wdp"/><Relationship Id="rId7" Type="http://schemas.openxmlformats.org/officeDocument/2006/relationships/image" Target="../media/image14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gif"/><Relationship Id="rId11" Type="http://schemas.openxmlformats.org/officeDocument/2006/relationships/image" Target="../media/image150.jpeg"/><Relationship Id="rId5" Type="http://schemas.openxmlformats.org/officeDocument/2006/relationships/image" Target="../media/image145.jpeg"/><Relationship Id="rId10" Type="http://schemas.openxmlformats.org/officeDocument/2006/relationships/image" Target="../media/image149.jpeg"/><Relationship Id="rId4" Type="http://schemas.openxmlformats.org/officeDocument/2006/relationships/image" Target="../media/image17.gif"/><Relationship Id="rId9" Type="http://schemas.openxmlformats.org/officeDocument/2006/relationships/image" Target="../media/image148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jpeg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5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gif"/><Relationship Id="rId3" Type="http://schemas.microsoft.com/office/2007/relationships/hdphoto" Target="../media/hdphoto1.wdp"/><Relationship Id="rId7" Type="http://schemas.microsoft.com/office/2007/relationships/hdphoto" Target="../media/hdphoto24.wdp"/><Relationship Id="rId12" Type="http://schemas.openxmlformats.org/officeDocument/2006/relationships/image" Target="../media/image16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9.png"/><Relationship Id="rId11" Type="http://schemas.openxmlformats.org/officeDocument/2006/relationships/image" Target="../media/image161.png"/><Relationship Id="rId5" Type="http://schemas.microsoft.com/office/2007/relationships/hdphoto" Target="../media/hdphoto23.wdp"/><Relationship Id="rId10" Type="http://schemas.microsoft.com/office/2007/relationships/hdphoto" Target="../media/hdphoto22.wdp"/><Relationship Id="rId4" Type="http://schemas.openxmlformats.org/officeDocument/2006/relationships/image" Target="../media/image158.jpeg"/><Relationship Id="rId9" Type="http://schemas.openxmlformats.org/officeDocument/2006/relationships/image" Target="../media/image118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5.wdp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microsoft.com/office/2007/relationships/hdphoto" Target="../media/hdphoto1.wdp"/><Relationship Id="rId7" Type="http://schemas.openxmlformats.org/officeDocument/2006/relationships/image" Target="../media/image1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7.png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jpeg"/><Relationship Id="rId5" Type="http://schemas.microsoft.com/office/2007/relationships/hdphoto" Target="../media/hdphoto25.wdp"/><Relationship Id="rId4" Type="http://schemas.openxmlformats.org/officeDocument/2006/relationships/image" Target="../media/image164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5.wdp"/><Relationship Id="rId4" Type="http://schemas.openxmlformats.org/officeDocument/2006/relationships/image" Target="../media/image164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jpeg"/><Relationship Id="rId5" Type="http://schemas.microsoft.com/office/2007/relationships/hdphoto" Target="../media/hdphoto26.wdp"/><Relationship Id="rId4" Type="http://schemas.openxmlformats.org/officeDocument/2006/relationships/image" Target="../media/image169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6.gif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7.wdp"/><Relationship Id="rId4" Type="http://schemas.openxmlformats.org/officeDocument/2006/relationships/image" Target="../media/image171.jpe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lideboom.com/presentations/898522/" TargetMode="External"/><Relationship Id="rId5" Type="http://schemas.openxmlformats.org/officeDocument/2006/relationships/hyperlink" Target="http://www.slideshare.net/vesiii/3-29577280" TargetMode="External"/><Relationship Id="rId4" Type="http://schemas.openxmlformats.org/officeDocument/2006/relationships/image" Target="../media/image172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3" Type="http://schemas.openxmlformats.org/officeDocument/2006/relationships/image" Target="../media/image1.pn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microsoft.com/office/2007/relationships/hdphoto" Target="../media/hdphoto1.wdp"/><Relationship Id="rId9" Type="http://schemas.openxmlformats.org/officeDocument/2006/relationships/image" Target="../media/image17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.wdp"/><Relationship Id="rId7" Type="http://schemas.microsoft.com/office/2007/relationships/hdphoto" Target="../media/hdphoto1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8.gif"/><Relationship Id="rId4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microsoft.com/office/2007/relationships/hdphoto" Target="../media/hdphoto1.wdp"/><Relationship Id="rId7" Type="http://schemas.openxmlformats.org/officeDocument/2006/relationships/image" Target="../media/image3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gif"/><Relationship Id="rId10" Type="http://schemas.microsoft.com/office/2007/relationships/hdphoto" Target="../media/hdphoto10.wdp"/><Relationship Id="rId4" Type="http://schemas.openxmlformats.org/officeDocument/2006/relationships/image" Target="../media/image34.gif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2" descr="http://store60.com/images/310193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4" b="14910"/>
          <a:stretch/>
        </p:blipFill>
        <p:spPr bwMode="auto">
          <a:xfrm>
            <a:off x="639896" y="1244494"/>
            <a:ext cx="7842440" cy="5491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524" y="6545315"/>
            <a:ext cx="3960440" cy="38176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55" y="49211"/>
            <a:ext cx="84931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 descr="D:\ЧП\4172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25762">
            <a:off x="8125878" y="1620543"/>
            <a:ext cx="775492" cy="1032813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ЧП\4173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63979">
            <a:off x="8115845" y="2687781"/>
            <a:ext cx="799091" cy="1064241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59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7170" name="Picture 2" descr="C:\Users\user\Desktop\ЧП\Среда на живот\12356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888432" cy="388843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ЧП\Среда на живот\urok_jivotnie_lesa_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5048" y="3898195"/>
            <a:ext cx="5446112" cy="2763368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ЧП\Среда на живот\Opuntia_ficus-indica-300x2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01904"/>
            <a:ext cx="2952328" cy="196821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ово поле 7"/>
          <p:cNvSpPr txBox="1"/>
          <p:nvPr/>
        </p:nvSpPr>
        <p:spPr>
          <a:xfrm>
            <a:off x="4355976" y="332656"/>
            <a:ext cx="459566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bg-BG" sz="3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Приспособленията са  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специални части на тялото </a:t>
            </a:r>
            <a:r>
              <a:rPr lang="bg-BG" sz="3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или 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вид поведение</a:t>
            </a:r>
            <a:r>
              <a:rPr lang="bg-BG" sz="3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 които помагат на животните </a:t>
            </a:r>
          </a:p>
          <a:p>
            <a:pPr lvl="0">
              <a:defRPr/>
            </a:pPr>
            <a:r>
              <a:rPr lang="bg-BG" sz="3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 на растенията да живеят в дадена среда.</a:t>
            </a:r>
          </a:p>
        </p:txBody>
      </p:sp>
    </p:spTree>
    <p:extLst>
      <p:ext uri="{BB962C8B-B14F-4D97-AF65-F5344CB8AC3E}">
        <p14:creationId xmlns:p14="http://schemas.microsoft.com/office/powerpoint/2010/main" val="212285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7" descr="E:\Картинки и фонове\гифчета и картинки - !!! - МНОГО ПАПКИ\Анимирани животни от .нет\n9547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7739" y="4104858"/>
            <a:ext cx="1895785" cy="252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Бутон: по избор 4">
            <a:hlinkClick r:id="" action="ppaction://hlinkshowjump?jump=lastslide" highlightClick="1"/>
          </p:cNvPr>
          <p:cNvSpPr/>
          <p:nvPr/>
        </p:nvSpPr>
        <p:spPr>
          <a:xfrm>
            <a:off x="8536008" y="0"/>
            <a:ext cx="604998" cy="363829"/>
          </a:xfrm>
          <a:prstGeom prst="actionButtonBlank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dirty="0">
                <a:solidFill>
                  <a:srgbClr val="002060"/>
                </a:solidFill>
                <a:hlinkClick r:id="" action="ppaction://hlinkshowjump?jump=lastslide"/>
              </a:rPr>
              <a:t>план</a:t>
            </a:r>
            <a:endParaRPr lang="bg-BG" sz="1600" dirty="0">
              <a:solidFill>
                <a:srgbClr val="002060"/>
              </a:solidFill>
            </a:endParaRPr>
          </a:p>
        </p:txBody>
      </p:sp>
      <p:sp>
        <p:nvSpPr>
          <p:cNvPr id="6" name="Правоъгълник 5"/>
          <p:cNvSpPr/>
          <p:nvPr/>
        </p:nvSpPr>
        <p:spPr>
          <a:xfrm>
            <a:off x="1619672" y="181914"/>
            <a:ext cx="5976664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bg-BG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ПРИСПОСОБЛЕНИЯ на ХИЩНИЦИТЕ</a:t>
            </a:r>
            <a:endParaRPr lang="bg-BG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E:\Картинки и фонове\гифчета и картинки - !!! - МНОГО ПАПКИ\Анимирани животни от .нет\luv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016038"/>
            <a:ext cx="4248472" cy="4645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Картинки и фонове\гифчета и картинки - !!! - МНОГО ПАПКИ\Анимирани животни от .нет\lavove_jivotni_animirani_kartinki_animals_animacii.net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0835" y="453116"/>
            <a:ext cx="2172689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E:\Картинки и фонове\гифчета и картинки - !!! - МНОГО ПАПКИ\Анимирани животни от .нет\n8867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9384" y="3959853"/>
            <a:ext cx="2382672" cy="268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E:\Картинки и фонове\гифчета и картинки - !!! - МНОГО ПАПКИ\Анимирани животни от .нет\n9147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7739" y="2109300"/>
            <a:ext cx="1943901" cy="1943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E:\Картинки и фонове\гифчета и картинки - !!! - МНОГО ПАПКИ\Анимирани животни от .нет\lisici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9208" y="2039662"/>
            <a:ext cx="2399997" cy="1801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екстово поле 12"/>
          <p:cNvSpPr txBox="1"/>
          <p:nvPr/>
        </p:nvSpPr>
        <p:spPr>
          <a:xfrm>
            <a:off x="179512" y="648532"/>
            <a:ext cx="672254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Храната е сред най-важните условия за живот. </a:t>
            </a:r>
          </a:p>
          <a:p>
            <a:pPr lvl="0"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Хищниците се хранят с други животни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72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968552" cy="284730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6593" y="332656"/>
            <a:ext cx="3559135" cy="284730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2"/>
          <a:stretch/>
        </p:blipFill>
        <p:spPr bwMode="auto">
          <a:xfrm>
            <a:off x="355134" y="3326736"/>
            <a:ext cx="4000841" cy="324600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Текстово поле 7"/>
          <p:cNvSpPr txBox="1"/>
          <p:nvPr/>
        </p:nvSpPr>
        <p:spPr>
          <a:xfrm>
            <a:off x="4572000" y="3326736"/>
            <a:ext cx="435111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 течение на много поколения хищниците </a:t>
            </a:r>
          </a:p>
          <a:p>
            <a:pPr lvl="0"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са придобили </a:t>
            </a:r>
            <a:r>
              <a:rPr lang="bg-BG" sz="2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различни приспособления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откриване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улавяне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убиване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изяждане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на животните жертви.</a:t>
            </a:r>
          </a:p>
        </p:txBody>
      </p:sp>
      <p:pic>
        <p:nvPicPr>
          <p:cNvPr id="9" name="Picture 3" descr="E:\Картинки и фонове\гифчета и картинки - !!! - МНОГО ПАПКИ\Анимирани животни от .нет\n2879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50" y="5907567"/>
            <a:ext cx="2976297" cy="75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7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" name="Текстово поле 24"/>
          <p:cNvSpPr txBox="1"/>
          <p:nvPr/>
        </p:nvSpPr>
        <p:spPr>
          <a:xfrm>
            <a:off x="4158645" y="5316118"/>
            <a:ext cx="481924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Грабливи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птици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като орела </a:t>
            </a:r>
          </a:p>
          <a:p>
            <a:pPr lvl="0"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са и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ястребите, соколите, лешоядите и др.</a:t>
            </a:r>
            <a:endParaRPr lang="bg-BG" sz="28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5" name="Picture 3" descr="C:\Users\user\Desktop\ЧП\000005978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604" l="0" r="100000">
                        <a14:foregroundMark x1="13542" y1="19059" x2="38194" y2="9158"/>
                        <a14:foregroundMark x1="14931" y1="8416" x2="37153" y2="9158"/>
                        <a14:foregroundMark x1="28819" y1="3218" x2="41319" y2="11139"/>
                        <a14:foregroundMark x1="23264" y1="28218" x2="27083" y2="26980"/>
                        <a14:foregroundMark x1="17708" y1="23515" x2="43056" y2="16089"/>
                        <a14:foregroundMark x1="57639" y1="14851" x2="63194" y2="13614"/>
                        <a14:foregroundMark x1="68750" y1="23020" x2="77083" y2="18069"/>
                        <a14:foregroundMark x1="66319" y1="25990" x2="68056" y2="26238"/>
                        <a14:foregroundMark x1="57986" y1="24010" x2="59722" y2="24010"/>
                        <a14:foregroundMark x1="41319" y1="48020" x2="57986" y2="48020"/>
                        <a14:foregroundMark x1="53819" y1="69059" x2="62153" y2="68564"/>
                        <a14:foregroundMark x1="39931" y1="66337" x2="46528" y2="63366"/>
                        <a14:foregroundMark x1="48611" y1="59158" x2="51389" y2="61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18" b="21471"/>
          <a:stretch/>
        </p:blipFill>
        <p:spPr bwMode="auto">
          <a:xfrm>
            <a:off x="107505" y="188640"/>
            <a:ext cx="792088" cy="1004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ово поле 5"/>
          <p:cNvSpPr txBox="1"/>
          <p:nvPr/>
        </p:nvSpPr>
        <p:spPr>
          <a:xfrm>
            <a:off x="899592" y="213944"/>
            <a:ext cx="8052047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Кои са приспособленията на 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орела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/хищник/ за</a:t>
            </a: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улавяне на храна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219" name="Picture 3" descr="C:\Users\user\Desktop\ЧП\Нова папка (3)\1.jpe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455" t="32355" r="5584" b="42070"/>
          <a:stretch/>
        </p:blipFill>
        <p:spPr bwMode="auto">
          <a:xfrm>
            <a:off x="4402043" y="706386"/>
            <a:ext cx="4575844" cy="4738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http://hlebarkibg.com/images/upload/thumbnail/fee2636d3d20cf991976230a3faa06adea0bdec3._180_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5690" l="2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2043" y="4693065"/>
            <a:ext cx="1296144" cy="83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кръглен правоъгълник 6"/>
          <p:cNvSpPr/>
          <p:nvPr/>
        </p:nvSpPr>
        <p:spPr>
          <a:xfrm>
            <a:off x="323528" y="1469694"/>
            <a:ext cx="2925032" cy="50405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Правоъгълник 7"/>
          <p:cNvSpPr/>
          <p:nvPr/>
        </p:nvSpPr>
        <p:spPr>
          <a:xfrm>
            <a:off x="347875" y="1469694"/>
            <a:ext cx="2371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стър поглед</a:t>
            </a:r>
            <a:endParaRPr lang="bg-BG" sz="2800" dirty="0"/>
          </a:p>
        </p:txBody>
      </p:sp>
      <p:sp>
        <p:nvSpPr>
          <p:cNvPr id="9" name="Овал 8"/>
          <p:cNvSpPr/>
          <p:nvPr/>
        </p:nvSpPr>
        <p:spPr>
          <a:xfrm>
            <a:off x="7433911" y="2968015"/>
            <a:ext cx="981632" cy="6180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323528" y="2126150"/>
            <a:ext cx="2925032" cy="50405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3" name="Правоъгълник 12"/>
          <p:cNvSpPr/>
          <p:nvPr/>
        </p:nvSpPr>
        <p:spPr>
          <a:xfrm>
            <a:off x="347874" y="2106986"/>
            <a:ext cx="2900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тлично зрение</a:t>
            </a:r>
            <a:endParaRPr lang="bg-BG" sz="28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312972" y="2772994"/>
            <a:ext cx="2925032" cy="50405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5" name="Правоъгълник 14"/>
          <p:cNvSpPr/>
          <p:nvPr/>
        </p:nvSpPr>
        <p:spPr>
          <a:xfrm>
            <a:off x="347874" y="2748237"/>
            <a:ext cx="289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илни мускули</a:t>
            </a:r>
            <a:endParaRPr lang="bg-BG" sz="2800" dirty="0"/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312972" y="3429000"/>
            <a:ext cx="2925032" cy="50405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7" name="Правоъгълник 16"/>
          <p:cNvSpPr/>
          <p:nvPr/>
        </p:nvSpPr>
        <p:spPr>
          <a:xfrm>
            <a:off x="312972" y="3409836"/>
            <a:ext cx="2335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олеми криле</a:t>
            </a:r>
            <a:endParaRPr lang="bg-BG" sz="2800" dirty="0"/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312971" y="4149080"/>
            <a:ext cx="3178909" cy="948104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9" name="Правоъгълник 18"/>
          <p:cNvSpPr/>
          <p:nvPr/>
        </p:nvSpPr>
        <p:spPr>
          <a:xfrm>
            <a:off x="347875" y="4156606"/>
            <a:ext cx="32880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олеми, закривени </a:t>
            </a:r>
          </a:p>
          <a:p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 остри нокти</a:t>
            </a:r>
            <a:endParaRPr lang="bg-BG" sz="2800" dirty="0"/>
          </a:p>
        </p:txBody>
      </p:sp>
      <p:sp>
        <p:nvSpPr>
          <p:cNvPr id="20" name="Овал 19"/>
          <p:cNvSpPr/>
          <p:nvPr/>
        </p:nvSpPr>
        <p:spPr>
          <a:xfrm>
            <a:off x="6689965" y="4365104"/>
            <a:ext cx="1234761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323529" y="5249584"/>
            <a:ext cx="3168352" cy="948104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3" name="Правоъгълник 22"/>
          <p:cNvSpPr/>
          <p:nvPr/>
        </p:nvSpPr>
        <p:spPr>
          <a:xfrm>
            <a:off x="358432" y="5243581"/>
            <a:ext cx="32880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стър и закривен като кука клюн</a:t>
            </a:r>
            <a:endParaRPr lang="bg-BG" sz="2800" dirty="0"/>
          </a:p>
        </p:txBody>
      </p:sp>
      <p:sp>
        <p:nvSpPr>
          <p:cNvPr id="24" name="Овал 23"/>
          <p:cNvSpPr/>
          <p:nvPr/>
        </p:nvSpPr>
        <p:spPr>
          <a:xfrm>
            <a:off x="6687322" y="1524862"/>
            <a:ext cx="1234761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5527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" grpId="0"/>
      <p:bldP spid="7" grpId="0" animBg="1"/>
      <p:bldP spid="8" grpId="0"/>
      <p:bldP spid="9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2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9223" name="Picture 7" descr="http://img1.liveinternet.ru/images/attach/c/2/69/204/69204810_pticu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389" y="89923"/>
            <a:ext cx="2758793" cy="206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http://papus666.narod.ru/clipart/o/orel/orel1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3195637" cy="18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http://www.zooclub.ru/attach/birds/463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4448" y="204664"/>
            <a:ext cx="1744816" cy="2038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 descr="http://www.neophron.bspb.org/Images/Vulture-transparen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523" y="-812"/>
            <a:ext cx="2735477" cy="21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авоъгълник 15"/>
          <p:cNvSpPr/>
          <p:nvPr/>
        </p:nvSpPr>
        <p:spPr>
          <a:xfrm>
            <a:off x="260000" y="1223795"/>
            <a:ext cx="847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орел</a:t>
            </a:r>
            <a:endParaRPr lang="bg-BG" sz="2400" dirty="0"/>
          </a:p>
        </p:txBody>
      </p:sp>
      <p:sp>
        <p:nvSpPr>
          <p:cNvPr id="17" name="Правоъгълник 16"/>
          <p:cNvSpPr/>
          <p:nvPr/>
        </p:nvSpPr>
        <p:spPr>
          <a:xfrm>
            <a:off x="3124970" y="125631"/>
            <a:ext cx="10149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</a:t>
            </a:r>
            <a:endParaRPr lang="bg-BG" sz="2400" dirty="0"/>
          </a:p>
        </p:txBody>
      </p:sp>
      <p:sp>
        <p:nvSpPr>
          <p:cNvPr id="18" name="Правоъгълник 17"/>
          <p:cNvSpPr/>
          <p:nvPr/>
        </p:nvSpPr>
        <p:spPr>
          <a:xfrm>
            <a:off x="5791636" y="166169"/>
            <a:ext cx="1228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ястреб</a:t>
            </a:r>
            <a:endParaRPr lang="bg-BG" sz="2400" dirty="0"/>
          </a:p>
        </p:txBody>
      </p:sp>
      <p:sp>
        <p:nvSpPr>
          <p:cNvPr id="19" name="Правоъгълник 18"/>
          <p:cNvSpPr/>
          <p:nvPr/>
        </p:nvSpPr>
        <p:spPr>
          <a:xfrm>
            <a:off x="7717275" y="1447526"/>
            <a:ext cx="1269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лешояд</a:t>
            </a:r>
            <a:endParaRPr lang="bg-BG" sz="2400" dirty="0"/>
          </a:p>
        </p:txBody>
      </p:sp>
      <p:sp>
        <p:nvSpPr>
          <p:cNvPr id="20" name="Текстово поле 19"/>
          <p:cNvSpPr txBox="1"/>
          <p:nvPr/>
        </p:nvSpPr>
        <p:spPr>
          <a:xfrm>
            <a:off x="97456" y="2159018"/>
            <a:ext cx="899818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Благодарение на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острия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си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поглед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силното зрение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, грабливите птици </a:t>
            </a:r>
            <a:r>
              <a:rPr lang="bg-BG" sz="2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могат да съзрат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много отвисоко дори малка мишка.</a:t>
            </a:r>
            <a:endParaRPr lang="bg-BG" sz="2800" b="1" i="1" dirty="0" smtClean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1" name="Текстово поле 20"/>
          <p:cNvSpPr txBox="1"/>
          <p:nvPr/>
        </p:nvSpPr>
        <p:spPr>
          <a:xfrm>
            <a:off x="145816" y="3544013"/>
            <a:ext cx="89981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Бърз полет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им осигуряват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силните мускули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големите криле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bg-BG" sz="2800" b="1" i="1" dirty="0" smtClean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2" name="Текстово поле 21"/>
          <p:cNvSpPr txBox="1"/>
          <p:nvPr/>
        </p:nvSpPr>
        <p:spPr>
          <a:xfrm>
            <a:off x="160048" y="4498120"/>
            <a:ext cx="79403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Грабливите птици </a:t>
            </a:r>
            <a:r>
              <a:rPr lang="bg-BG" sz="2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сграбчват жертвата си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с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големите си закривени нокти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bg-BG" sz="2800" b="1" i="1" dirty="0" smtClean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3" name="Текстово поле 22"/>
          <p:cNvSpPr txBox="1"/>
          <p:nvPr/>
        </p:nvSpPr>
        <p:spPr>
          <a:xfrm>
            <a:off x="169955" y="5555720"/>
            <a:ext cx="791459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Горната закривена и остра част на клюна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им помага </a:t>
            </a:r>
            <a:r>
              <a:rPr lang="bg-BG" sz="2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да разкъсват жертвата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bg-BG" sz="2800" b="1" i="1" dirty="0" smtClean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41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Картина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Текстово поле 17"/>
          <p:cNvSpPr txBox="1"/>
          <p:nvPr/>
        </p:nvSpPr>
        <p:spPr>
          <a:xfrm>
            <a:off x="4408006" y="4684910"/>
            <a:ext cx="4385954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Вълците, лисиците, тигрите и други хищници също имат </a:t>
            </a:r>
            <a:r>
              <a:rPr lang="bg-BG" sz="2600" b="1" i="1" dirty="0" smtClean="0">
                <a:solidFill>
                  <a:srgbClr val="FF0000"/>
                </a:solidFill>
                <a:cs typeface="Arial" panose="020B0604020202020204" pitchFamily="34" charset="0"/>
              </a:rPr>
              <a:t>остри зъби, здрави големи нокти и остро зрение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 </a:t>
            </a:r>
            <a:endParaRPr lang="bg-BG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16386" name="Picture 2" descr="E:\Картинки и фонове\гифчета и картинки - !!! - МНОГО ПАПКИ\животни 1\31л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60649"/>
            <a:ext cx="2543175" cy="2014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E:\Картинки и фонове\гифчета и картинки - !!! - МНОГО ПАПКИ\животни 1\35л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45910">
            <a:off x="2609881" y="226692"/>
            <a:ext cx="2478337" cy="1752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E:\Картинки и фонове\гифчета и картинки - !!! - МНОГО ПАПКИ\животни 1\3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04" y="2285273"/>
            <a:ext cx="2521484" cy="182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E:\Картинки и фонове\гифчета и картинки - !!! - МНОГО ПАПКИ\животни 1\33л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59089">
            <a:off x="2548128" y="2103092"/>
            <a:ext cx="2310419" cy="1821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E:\Картинки и фонове\гифчета и картинки - !!! - МНОГО ПАПКИ\животни 1\62р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09619">
            <a:off x="5103402" y="385989"/>
            <a:ext cx="2657077" cy="1717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E:\Картинки и фонове\гифчета и картинки - !!! - МНОГО ПАПКИ\животни 1\70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356" y="4875625"/>
            <a:ext cx="2343150" cy="1785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E:\Картинки и фонове\гифчета и картинки - !!! - МНОГО ПАПКИ\животни 1\146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3545" y="260649"/>
            <a:ext cx="1688095" cy="1833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E:\Картинки и фонове\гифчета и картинки - !!! - МНОГО ПАПКИ\животни 1\177.gif"/>
          <p:cNvPicPr>
            <a:picLocks noChangeAspect="1" noChangeArrowheads="1" noCrop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4381" y="3947980"/>
            <a:ext cx="2333625" cy="173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1" descr="E:\Картинки и фонове\гифчета и картинки - !!! - МНОГО ПАПКИ\животни 1\18-194mechka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0977" y="1932335"/>
            <a:ext cx="2592288" cy="2099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E:\Картинки и фонове\гифчета и картинки - !!! - МНОГО ПАПКИ\животни 1\8-74KOTKI.gif"/>
          <p:cNvPicPr>
            <a:picLocks noChangeAspect="1" noChangeArrowheads="1" noCrop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8375" y="5176243"/>
            <a:ext cx="2164655" cy="1559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3" descr="E:\Картинки и фонове\гифчета и картинки - !!! - МНОГО ПАПКИ\животни 1\8-72KOTKI.gif"/>
          <p:cNvPicPr>
            <a:picLocks noChangeAspect="1" noChangeArrowheads="1" noCrop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8567" y="3499904"/>
            <a:ext cx="2448486" cy="1375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E:\Картинки и фонове\гифчета и картинки - !!! - МНОГО ПАПКИ\животни 1\2_20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99" y="3645395"/>
            <a:ext cx="2425894" cy="1415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9" name="Picture 15" descr="E:\Картинки и фонове\гифчета и картинки - !!! - МНОГО ПАПКИ\животни 1\10==.gif"/>
          <p:cNvPicPr>
            <a:picLocks noChangeAspect="1" noChangeArrowheads="1" noCrop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3265" y="2099705"/>
            <a:ext cx="2238375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Текстово поле 20"/>
          <p:cNvSpPr txBox="1"/>
          <p:nvPr/>
        </p:nvSpPr>
        <p:spPr>
          <a:xfrm>
            <a:off x="5465480" y="3872854"/>
            <a:ext cx="367852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Повече от тях </a:t>
            </a:r>
            <a:endParaRPr lang="bg-BG" sz="2600" b="1" i="1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    </a:t>
            </a:r>
            <a:r>
              <a:rPr lang="bg-BG" sz="2600" b="1" i="1" dirty="0" smtClean="0">
                <a:solidFill>
                  <a:srgbClr val="FF0000"/>
                </a:solidFill>
                <a:cs typeface="Arial" panose="020B0604020202020204" pitchFamily="34" charset="0"/>
              </a:rPr>
              <a:t>бягат много бързо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bg-BG" sz="2600" b="1" i="1" dirty="0" smtClean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32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75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75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Бутон: по избор 4">
            <a:hlinkClick r:id="" action="ppaction://hlinkshowjump?jump=lastslide" highlightClick="1"/>
          </p:cNvPr>
          <p:cNvSpPr/>
          <p:nvPr/>
        </p:nvSpPr>
        <p:spPr>
          <a:xfrm>
            <a:off x="8536008" y="0"/>
            <a:ext cx="604998" cy="363829"/>
          </a:xfrm>
          <a:prstGeom prst="actionButtonBlank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dirty="0">
                <a:solidFill>
                  <a:srgbClr val="002060"/>
                </a:solidFill>
                <a:hlinkClick r:id="" action="ppaction://hlinkshowjump?jump=lastslide"/>
              </a:rPr>
              <a:t>план</a:t>
            </a:r>
            <a:endParaRPr lang="bg-BG" sz="1600" dirty="0">
              <a:solidFill>
                <a:srgbClr val="002060"/>
              </a:solidFill>
            </a:endParaRPr>
          </a:p>
        </p:txBody>
      </p:sp>
      <p:sp>
        <p:nvSpPr>
          <p:cNvPr id="6" name="Правоъгълник 5"/>
          <p:cNvSpPr/>
          <p:nvPr/>
        </p:nvSpPr>
        <p:spPr>
          <a:xfrm>
            <a:off x="755576" y="181914"/>
            <a:ext cx="778043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bg-BG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ОКРАСКАТА – ПРИСПОСОБЛЕНИЕ за ОЦЕЛЯВАНЕ</a:t>
            </a:r>
            <a:endParaRPr lang="bg-BG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771800" y="705134"/>
            <a:ext cx="3600400" cy="7796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Правоъгълник 7"/>
          <p:cNvSpPr/>
          <p:nvPr/>
        </p:nvSpPr>
        <p:spPr>
          <a:xfrm>
            <a:off x="3095467" y="833349"/>
            <a:ext cx="3100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sz="2800" b="1" i="1" dirty="0" smtClean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ВИДОВЕ ОКРАСКИ:</a:t>
            </a:r>
          </a:p>
        </p:txBody>
      </p:sp>
      <p:sp>
        <p:nvSpPr>
          <p:cNvPr id="9" name="Овал 8"/>
          <p:cNvSpPr/>
          <p:nvPr/>
        </p:nvSpPr>
        <p:spPr>
          <a:xfrm>
            <a:off x="1475655" y="1289929"/>
            <a:ext cx="3170215" cy="7796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Правоъгълник 9"/>
          <p:cNvSpPr/>
          <p:nvPr/>
        </p:nvSpPr>
        <p:spPr>
          <a:xfrm>
            <a:off x="2213794" y="1418144"/>
            <a:ext cx="1763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sz="2800" b="1" i="1" dirty="0" smtClean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ЗАЩИТНА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4645792" y="1289929"/>
            <a:ext cx="4192715" cy="7796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2" name="Правоъгълник 11"/>
          <p:cNvSpPr/>
          <p:nvPr/>
        </p:nvSpPr>
        <p:spPr>
          <a:xfrm>
            <a:off x="5076056" y="1418144"/>
            <a:ext cx="3573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800" b="1" i="1" dirty="0" smtClean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ПРЕДУПРЕДИТЕЛНА</a:t>
            </a:r>
          </a:p>
        </p:txBody>
      </p:sp>
      <p:pic>
        <p:nvPicPr>
          <p:cNvPr id="13" name="Picture 3" descr="E:\Картинки и фонове\гифчета и картинки - !!! - МНОГО ПАПКИ\животни\2-18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588" y="2924944"/>
            <a:ext cx="1709343" cy="180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animacii.net/images/stories/pictures/jivotni/jivotni_razni_bl_17/hameleon_rein_animacii.net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3359" y="2512746"/>
            <a:ext cx="2200609" cy="212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animacii.net/images/stories/pictures/jivotni/ribi_vodni_24/morsko_konche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4149080"/>
            <a:ext cx="21431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animacii.net/images/stories/pictures/jivotni/ribi_vodni_13/n5091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4873115"/>
            <a:ext cx="1428750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bioraznoobrazie-bg.eu/media/pictures/articles_pictures/267170012906005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2002" y="2434919"/>
            <a:ext cx="2691232" cy="201687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www.adianam.info/_images/lessons/ladybug/st_07.gif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5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6640" y="4607252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thumbs.dreamstime.com/z/%D0%BE%D1%81%D0%B0-03-1750563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6652" y1="11421" x2="45064" y2="19220"/>
                        <a14:foregroundMark x1="7940" y1="3621" x2="40129" y2="133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92738" y="4732273"/>
            <a:ext cx="2313607" cy="178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28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75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75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75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5" name="Picture 4" descr="E:\Картинки и фонове\КЛИПАРТИ 1\frosch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578" y="3863284"/>
            <a:ext cx="4152487" cy="277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E:\Картинки и фонове\гифчета и картинки - !!! - МНОГО ПАПКИ\животни\113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963062"/>
            <a:ext cx="3024336" cy="2718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Картинки и фонове\гифчета и картинки - !!! - МНОГО ПАПКИ\животни\2-18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0982" y="4256014"/>
            <a:ext cx="2300658" cy="24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ово поле 7"/>
          <p:cNvSpPr txBox="1"/>
          <p:nvPr/>
        </p:nvSpPr>
        <p:spPr>
          <a:xfrm>
            <a:off x="623376" y="188640"/>
            <a:ext cx="802658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Някои животни имат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окраска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, която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се слива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с тази на околната среда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 Когато застанат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неподвижно, </a:t>
            </a:r>
            <a:r>
              <a:rPr lang="bg-BG" sz="2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те стават трудно забележими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за враговете</a:t>
            </a: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 Затова се нарича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защитна</a:t>
            </a: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 </a:t>
            </a:r>
            <a:endParaRPr lang="ru-RU" sz="2800" b="1" i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9" name="Текстово поле 8"/>
          <p:cNvSpPr txBox="1"/>
          <p:nvPr/>
        </p:nvSpPr>
        <p:spPr>
          <a:xfrm>
            <a:off x="1619672" y="2346327"/>
            <a:ext cx="662473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Зелената защитна окраска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помага на жабата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да се слее с листата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Така тя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става незабележима</a:t>
            </a: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ru-RU" sz="2800" b="1" i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3" descr="C:\Users\user\Desktop\ЧП\000005978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9604" l="0" r="100000">
                        <a14:foregroundMark x1="13542" y1="19059" x2="38194" y2="9158"/>
                        <a14:foregroundMark x1="14931" y1="8416" x2="37153" y2="9158"/>
                        <a14:foregroundMark x1="28819" y1="3218" x2="41319" y2="11139"/>
                        <a14:foregroundMark x1="23264" y1="28218" x2="27083" y2="26980"/>
                        <a14:foregroundMark x1="17708" y1="23515" x2="43056" y2="16089"/>
                        <a14:foregroundMark x1="57639" y1="14851" x2="63194" y2="13614"/>
                        <a14:foregroundMark x1="68750" y1="23020" x2="77083" y2="18069"/>
                        <a14:foregroundMark x1="66319" y1="25990" x2="68056" y2="26238"/>
                        <a14:foregroundMark x1="57986" y1="24010" x2="59722" y2="24010"/>
                        <a14:foregroundMark x1="41319" y1="48020" x2="57986" y2="48020"/>
                        <a14:foregroundMark x1="53819" y1="69059" x2="62153" y2="68564"/>
                        <a14:foregroundMark x1="39931" y1="66337" x2="46528" y2="63366"/>
                        <a14:foregroundMark x1="48611" y1="59158" x2="51389" y2="61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18" b="21471"/>
          <a:stretch/>
        </p:blipFill>
        <p:spPr bwMode="auto">
          <a:xfrm>
            <a:off x="146529" y="2824148"/>
            <a:ext cx="953693" cy="1209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2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683568" y="260648"/>
            <a:ext cx="811039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Морското конче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също има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защитна окраска.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Тя му помага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да се слее с цветовете на околната среда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Така то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се скрива от враговете си</a:t>
            </a: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ru-RU" sz="2800" b="1" i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16386" name="Picture 2" descr="http://www.lapichki.com/Statii/48437578769323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605" y="2076530"/>
            <a:ext cx="3861194" cy="2412479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upload.wikimedia.org/wikipedia/commons/thumb/2/25/Hippocampus_hippocampus_%28on_Ascophyllum_nodosum%29.jpg/240px-Hippocampus_hippocampus_%28on_Ascophyllum_nodosum%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27606">
            <a:off x="4069899" y="2143852"/>
            <a:ext cx="2286000" cy="3048001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img.photo-forum.net/site_pics/157/l_1111245676_15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7515" y="2219206"/>
            <a:ext cx="2524125" cy="3743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392" name="Picture 8" descr="http://aqualife.bg/wp-content/uploads/2014/08/kon4e1_4326-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3717" y="4565007"/>
            <a:ext cx="2870094" cy="2096556"/>
          </a:xfrm>
          <a:prstGeom prst="roundRect">
            <a:avLst>
              <a:gd name="adj" fmla="val 16866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394" name="Picture 10" descr="http://img.photo-forum.net/site_pics/178/i_1247767823_IMG_4464-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07883">
            <a:off x="381306" y="4006350"/>
            <a:ext cx="2067022" cy="2570695"/>
          </a:xfrm>
          <a:prstGeom prst="roundRect">
            <a:avLst>
              <a:gd name="adj" fmla="val 24138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00327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2085" y="4626225"/>
            <a:ext cx="2673349" cy="200501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Текстово поле 4"/>
          <p:cNvSpPr txBox="1"/>
          <p:nvPr/>
        </p:nvSpPr>
        <p:spPr>
          <a:xfrm>
            <a:off x="323528" y="154087"/>
            <a:ext cx="8628112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Защитна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окраска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има и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хамелеонът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 </a:t>
            </a:r>
            <a:endParaRPr lang="ru-RU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marL="268288" indent="-26828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Това 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подобно на гущер влечуго е разпространено на остров Мадагаскар и в Африка. </a:t>
            </a: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Живее 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 дърветата. </a:t>
            </a:r>
            <a:endParaRPr lang="ru-RU" sz="2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marL="268288" indent="-26828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 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преносен смисъл хамелеони наричат хората, които често и безпринципно сменят поведението и възгледите си според условията (</a:t>
            </a: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обстановката). </a:t>
            </a:r>
          </a:p>
          <a:p>
            <a:pPr marL="268288" indent="-26828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Хамелеонът 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улавя насекоми ­ скакалци, мухи, комари, бръмбари ­ с изключително еластичния си дълъг език, който може да изхвърли на разстояние, равно на дължината на тялото му. </a:t>
            </a:r>
            <a:endParaRPr lang="ru-RU" sz="2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marL="268288" indent="-26828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Той 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самият става жертва на змиите. </a:t>
            </a:r>
            <a:endParaRPr lang="ru-RU" sz="2600" b="1" i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37" y="4626225"/>
            <a:ext cx="2952328" cy="200948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1258" y="4626225"/>
            <a:ext cx="2790826" cy="200501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86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4" descr="E:\Картинки и фонове\КЛИПАРТИ 1\frosch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345" y="4603005"/>
            <a:ext cx="3083967" cy="20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2050" name="Picture 2" descr="C:\Users\user\Desktop\ЧП\Нова папка (3)\1.jpe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24" t="7228" r="2571" b="289"/>
          <a:stretch/>
        </p:blipFill>
        <p:spPr bwMode="auto">
          <a:xfrm>
            <a:off x="251520" y="2634039"/>
            <a:ext cx="2885688" cy="388352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ЧП\Нова папка (3)\2.jpe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528" r="3074"/>
          <a:stretch/>
        </p:blipFill>
        <p:spPr bwMode="auto">
          <a:xfrm rot="10800000">
            <a:off x="3149784" y="2634039"/>
            <a:ext cx="2927409" cy="388352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Картина 10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740" l="0" r="100000">
                        <a14:foregroundMark x1="2532" y1="72396" x2="77215" y2="82552"/>
                        <a14:foregroundMark x1="68009" y1="96354" x2="77445" y2="86979"/>
                        <a14:foregroundMark x1="34638" y1="41667" x2="27963" y2="63802"/>
                        <a14:foregroundMark x1="17146" y1="61458" x2="20713" y2="70573"/>
                        <a14:foregroundMark x1="24856" y1="47396" x2="23130" y2="50521"/>
                        <a14:foregroundMark x1="13924" y1="59115" x2="16801" y2="61979"/>
                        <a14:foregroundMark x1="33832" y1="39063" x2="31185" y2="45833"/>
                        <a14:foregroundMark x1="26467" y1="45313" x2="24741" y2="47656"/>
                        <a14:foregroundMark x1="21174" y1="60156" x2="22785" y2="50781"/>
                        <a14:foregroundMark x1="31646" y1="65885" x2="30380" y2="65365"/>
                        <a14:foregroundMark x1="90909" y1="5729" x2="94476" y2="7031"/>
                        <a14:foregroundMark x1="91254" y1="7031" x2="94822" y2="12760"/>
                        <a14:foregroundMark x1="86766" y1="22656" x2="88608" y2="29948"/>
                        <a14:foregroundMark x1="85846" y1="6510" x2="90219" y2="4948"/>
                        <a14:foregroundMark x1="11162" y1="92708" x2="40161" y2="94271"/>
                        <a14:foregroundMark x1="36479" y1="38281" x2="41772" y2="32031"/>
                        <a14:foregroundMark x1="37975" y1="40104" x2="32566" y2="65885"/>
                        <a14:foregroundMark x1="31300" y1="57813" x2="35098" y2="70052"/>
                        <a14:foregroundMark x1="35903" y1="43490" x2="34292" y2="47917"/>
                        <a14:backgroundMark x1="3337" y1="47656" x2="28193" y2="15104"/>
                        <a14:backgroundMark x1="3913" y1="10677" x2="75949" y2="2604"/>
                        <a14:backgroundMark x1="76870" y1="5469" x2="86651" y2="1302"/>
                        <a14:backgroundMark x1="37284" y1="24219" x2="1611" y2="68490"/>
                        <a14:backgroundMark x1="83659" y1="8854" x2="89988" y2="16927"/>
                        <a14:backgroundMark x1="25777" y1="50260" x2="26812" y2="50781"/>
                        <a14:backgroundMark x1="32451" y1="63802" x2="32796" y2="61458"/>
                        <a14:backgroundMark x1="33142" y1="59115" x2="35098" y2="55729"/>
                        <a14:backgroundMark x1="34868" y1="45313" x2="36594" y2="45573"/>
                        <a14:backgroundMark x1="86766" y1="2604" x2="92290" y2="1042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30992" y="823596"/>
            <a:ext cx="3744416" cy="1777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93" b="99615" l="0" r="100000">
                        <a14:foregroundMark x1="80769" y1="64933" x2="91947" y2="84586"/>
                        <a14:foregroundMark x1="94591" y1="94412" x2="86298" y2="90366"/>
                        <a14:foregroundMark x1="24880" y1="33333" x2="25962" y2="43353"/>
                        <a14:foregroundMark x1="33053" y1="36416" x2="38341" y2="36224"/>
                        <a14:foregroundMark x1="27885" y1="42582" x2="28846" y2="42004"/>
                        <a14:backgroundMark x1="3726" y1="46435" x2="18630" y2="33719"/>
                        <a14:backgroundMark x1="30769" y1="35645" x2="34976" y2="15222"/>
                        <a14:backgroundMark x1="27764" y1="40270" x2="28486" y2="33719"/>
                        <a14:backgroundMark x1="34495" y1="28516" x2="55048" y2="26012"/>
                        <a14:backgroundMark x1="59856" y1="30058" x2="53486" y2="4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8501" y="188640"/>
            <a:ext cx="6225499" cy="3883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531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Текстово поле 4"/>
          <p:cNvSpPr txBox="1"/>
          <p:nvPr/>
        </p:nvSpPr>
        <p:spPr>
          <a:xfrm>
            <a:off x="467544" y="260648"/>
            <a:ext cx="848409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Хамелеонът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е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голям майстор на маскировката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Той може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да промени цветовете си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само за една минута.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Така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става незабележим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между клоните на дърветата</a:t>
            </a: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ru-RU" sz="2800" b="1" i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2" descr="http://www.animacii.net/images/stories/pictures/jivotni/jivotni_razni_bl_24/hameleon_blestqsti_jivotni_animacii.net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989" y="4028325"/>
            <a:ext cx="2827550" cy="263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animacii.net/images/stories/pictures/jivotni/jivotni_razni_bl_17/hameleon_rein_animacii.net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115" y="2366691"/>
            <a:ext cx="2664296" cy="257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www.bluechameleon.org/2009%20Tour%20Promotion%20Pics/Furcifer%20pardalis,%20male,%2049km%20N%20of%20Ambanja,%20SM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9592" y="2156663"/>
            <a:ext cx="2652761" cy="2064426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oman.hotnews.bg/static/uploads/content/26/l-Chameleons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1619" y="4022492"/>
            <a:ext cx="2077532" cy="2489238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media-2.web.britannica.com/eb-media/10/65310-004-3F7C444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1014" y="4685874"/>
            <a:ext cx="2930605" cy="197568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18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4992968"/>
            <a:ext cx="2507416" cy="16724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Текстово поле 4"/>
          <p:cNvSpPr txBox="1"/>
          <p:nvPr/>
        </p:nvSpPr>
        <p:spPr>
          <a:xfrm>
            <a:off x="467544" y="188640"/>
            <a:ext cx="834009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Други животни имат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предупредителна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окраска</a:t>
            </a:r>
            <a:r>
              <a:rPr lang="bg-BG" sz="2800" b="1" i="1" dirty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</a:t>
            </a:r>
          </a:p>
          <a:p>
            <a:pPr marL="268288" indent="-26828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Те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не се крият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, а напротив –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 ярките си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цветове </a:t>
            </a:r>
            <a:r>
              <a:rPr lang="bg-BG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предупреждават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хищниците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  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„Не ме закачайте, аз съм отровен! Мога да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жиля или просто мириша лошо!“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66106" y="4718052"/>
            <a:ext cx="3434086" cy="192624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281" y="2460743"/>
            <a:ext cx="2857500" cy="25050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8114" y="2435409"/>
            <a:ext cx="3245001" cy="243375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4781" y="2636912"/>
            <a:ext cx="2484556" cy="18669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8" descr="http://animacii.net/images/stories/pictures/jivotni/ribi_vodni_bl_10/oktopodi_ribi_jivotni_more_lqto_blestqsti_animirani_animals_glitters_animacii.net.gif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065" y="4957859"/>
            <a:ext cx="2400803" cy="1779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11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4" descr="http://bioraznoobrazie-bg.eu/media/pictures/articles_pictures/26717001290600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280331"/>
            <a:ext cx="2952328" cy="221254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2050" name="Picture 2" descr="http://www.naturephoto-cz.com/photos/andera/%D0%94%D1%8A%D0%B6%D0%B4%D0%BE%D0%B2%D0%BD%D0%B8%D0%BA-71x_mlo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280331"/>
            <a:ext cx="3301792" cy="221256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old.duma.bg/2006/0306/030306/snimki/311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901" r="100000">
                        <a14:backgroundMark x1="30180" y1="84409" x2="75225" y2="81720"/>
                        <a14:backgroundMark x1="13063" y1="94086" x2="94595" y2="87097"/>
                        <a14:backgroundMark x1="24324" y1="70430" x2="75225" y2="69355"/>
                        <a14:backgroundMark x1="75225" y1="70430" x2="75225" y2="73118"/>
                        <a14:backgroundMark x1="71622" y1="59677" x2="84234" y2="70430"/>
                        <a14:backgroundMark x1="81532" y1="63441" x2="92342" y2="61290"/>
                        <a14:backgroundMark x1="53153" y1="31183" x2="59910" y2="32258"/>
                        <a14:backgroundMark x1="57207" y1="38710" x2="63964" y2="30108"/>
                        <a14:backgroundMark x1="2252" y1="16129" x2="37838" y2="4839"/>
                        <a14:backgroundMark x1="40541" y1="9140" x2="67568" y2="4839"/>
                        <a14:backgroundMark x1="78829" y1="2151" x2="95946" y2="538"/>
                        <a14:backgroundMark x1="96847" y1="7527" x2="98198" y2="17204"/>
                        <a14:backgroundMark x1="77928" y1="27419" x2="93243" y2="23118"/>
                        <a14:backgroundMark x1="74775" y1="34946" x2="77027" y2="34946"/>
                        <a14:backgroundMark x1="61261" y1="39785" x2="67568" y2="32796"/>
                        <a14:backgroundMark x1="10811" y1="60215" x2="23423" y2="41935"/>
                        <a14:backgroundMark x1="19820" y1="55376" x2="33784" y2="39785"/>
                        <a14:backgroundMark x1="37387" y1="41935" x2="40541" y2="43011"/>
                        <a14:backgroundMark x1="89640" y1="47849" x2="96396" y2="46237"/>
                        <a14:backgroundMark x1="1802" y1="73656" x2="450" y2="85484"/>
                        <a14:backgroundMark x1="2703" y1="87634" x2="1802" y2="92473"/>
                        <a14:backgroundMark x1="9910" y1="79032" x2="13514" y2="79032"/>
                        <a14:backgroundMark x1="57658" y1="60215" x2="59459" y2="602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578" b="3110"/>
          <a:stretch/>
        </p:blipFill>
        <p:spPr bwMode="auto">
          <a:xfrm rot="20429564">
            <a:off x="6757514" y="607939"/>
            <a:ext cx="2397723" cy="1993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ово поле 7"/>
          <p:cNvSpPr txBox="1"/>
          <p:nvPr/>
        </p:nvSpPr>
        <p:spPr>
          <a:xfrm>
            <a:off x="321038" y="2521059"/>
            <a:ext cx="763533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Ярката петниста окраска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дъждовника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предупреждава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: „Аз съм опасен!“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 кожата му се отделя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отрова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 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2054" name="Picture 6" descr="http://senzacia.net/wp-content/uploads/2012/06/osaa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483" y="3932633"/>
            <a:ext cx="3016640" cy="201622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ordassociations.ru/image/600x/svg_to_png/Gerald_G_Flying_wasp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123" y="3915936"/>
            <a:ext cx="2144804" cy="2745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animacii.net/images/stories/pictures/jivotni/nasekomi_09/n3609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816" y="4927194"/>
            <a:ext cx="2499551" cy="187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екстово поле 12"/>
          <p:cNvSpPr txBox="1"/>
          <p:nvPr/>
        </p:nvSpPr>
        <p:spPr>
          <a:xfrm>
            <a:off x="5148065" y="4380809"/>
            <a:ext cx="380357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жълто-черната си окраска </a:t>
            </a:r>
            <a:r>
              <a:rPr lang="bg-BG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пчелата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предупреждава, че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има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отровно жило.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48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173338" cy="238000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 descr="http://www.pernikdnes.com/img/objects/News/news_3856_641673491kalink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2656"/>
            <a:ext cx="2306933" cy="238000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animacii.net/images/stories/pictures/clipart/jivotni/nasekomi/nasekomi_01/touchedupbug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970" y="692695"/>
            <a:ext cx="2992376" cy="188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ово поле 7"/>
          <p:cNvSpPr txBox="1"/>
          <p:nvPr/>
        </p:nvSpPr>
        <p:spPr>
          <a:xfrm>
            <a:off x="321038" y="2712660"/>
            <a:ext cx="763533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Окраската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калинката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предупреждава птиците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: „Отделям течност с неприятна миризма!“</a:t>
            </a:r>
          </a:p>
        </p:txBody>
      </p:sp>
      <p:pic>
        <p:nvPicPr>
          <p:cNvPr id="3079" name="Picture 7" descr="D:\АНИМАЦИИ, КАРТИНКИ, ГИФЧЕТА\животни\12-121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549510"/>
            <a:ext cx="2304256" cy="111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E:\Картинки и фонове\гифчета и картинки - !!! - МНОГО ПАПКИ\животни\123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244" y="4097655"/>
            <a:ext cx="2380262" cy="179821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екстово поле 12"/>
          <p:cNvSpPr txBox="1"/>
          <p:nvPr/>
        </p:nvSpPr>
        <p:spPr>
          <a:xfrm>
            <a:off x="2848388" y="4079983"/>
            <a:ext cx="624725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26828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ярката си окраска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цветни ивици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или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петна някои </a:t>
            </a:r>
            <a:r>
              <a:rPr lang="bg-BG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змии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предупреждават враговете си: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„Стойте надалече, отровни сме!“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    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Едни имат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отровни зъби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   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други –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отровна течност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8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Бутон: по избор 4">
            <a:hlinkClick r:id="" action="ppaction://hlinkshowjump?jump=lastslide" highlightClick="1"/>
          </p:cNvPr>
          <p:cNvSpPr/>
          <p:nvPr/>
        </p:nvSpPr>
        <p:spPr>
          <a:xfrm>
            <a:off x="8536008" y="0"/>
            <a:ext cx="604998" cy="363829"/>
          </a:xfrm>
          <a:prstGeom prst="actionButtonBlank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dirty="0">
                <a:solidFill>
                  <a:srgbClr val="002060"/>
                </a:solidFill>
                <a:hlinkClick r:id="" action="ppaction://hlinkshowjump?jump=lastslide"/>
              </a:rPr>
              <a:t>план</a:t>
            </a:r>
            <a:endParaRPr lang="bg-BG" sz="1600" dirty="0">
              <a:solidFill>
                <a:srgbClr val="002060"/>
              </a:solidFill>
            </a:endParaRPr>
          </a:p>
        </p:txBody>
      </p:sp>
      <p:sp>
        <p:nvSpPr>
          <p:cNvPr id="6" name="Правоъгълник 5"/>
          <p:cNvSpPr/>
          <p:nvPr/>
        </p:nvSpPr>
        <p:spPr>
          <a:xfrm>
            <a:off x="1691680" y="181914"/>
            <a:ext cx="5544616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bg-BG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КОЙ КАК ОЦЕЛЯВА ПРЕЗ ЗИМАТА?</a:t>
            </a:r>
            <a:endParaRPr lang="bg-BG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D:\АНИМАЦИИ, КАРТИНКИ, ГИФЧЕТА\животни\13-116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3988" y="1175331"/>
            <a:ext cx="4329972" cy="2961734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ЧП\000005978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604" l="0" r="100000">
                        <a14:foregroundMark x1="13542" y1="19059" x2="38194" y2="9158"/>
                        <a14:foregroundMark x1="14931" y1="8416" x2="37153" y2="9158"/>
                        <a14:foregroundMark x1="28819" y1="3218" x2="41319" y2="11139"/>
                        <a14:foregroundMark x1="23264" y1="28218" x2="27083" y2="26980"/>
                        <a14:foregroundMark x1="17708" y1="23515" x2="43056" y2="16089"/>
                        <a14:foregroundMark x1="57639" y1="14851" x2="63194" y2="13614"/>
                        <a14:foregroundMark x1="68750" y1="23020" x2="77083" y2="18069"/>
                        <a14:foregroundMark x1="66319" y1="25990" x2="68056" y2="26238"/>
                        <a14:foregroundMark x1="57986" y1="24010" x2="59722" y2="24010"/>
                        <a14:foregroundMark x1="41319" y1="48020" x2="57986" y2="48020"/>
                        <a14:foregroundMark x1="53819" y1="69059" x2="62153" y2="68564"/>
                        <a14:foregroundMark x1="39931" y1="66337" x2="46528" y2="63366"/>
                        <a14:foregroundMark x1="48611" y1="59158" x2="51389" y2="61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18" b="21471"/>
          <a:stretch/>
        </p:blipFill>
        <p:spPr bwMode="auto">
          <a:xfrm>
            <a:off x="146529" y="443524"/>
            <a:ext cx="953693" cy="1209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ово поле 8"/>
          <p:cNvSpPr txBox="1"/>
          <p:nvPr/>
        </p:nvSpPr>
        <p:spPr>
          <a:xfrm>
            <a:off x="1113985" y="676756"/>
            <a:ext cx="76353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се променят условията на живот през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зимата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?</a:t>
            </a:r>
            <a:endParaRPr lang="bg-BG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4099" name="Picture 3" descr="D:\АНИМАЦИИ, КАРТИНКИ, ГИФЧЕТА\природа\1-6zimna-tishina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3988" y="4187922"/>
            <a:ext cx="4102554" cy="2439725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Текстово поле 10"/>
          <p:cNvSpPr txBox="1"/>
          <p:nvPr/>
        </p:nvSpPr>
        <p:spPr>
          <a:xfrm>
            <a:off x="118887" y="1607590"/>
            <a:ext cx="431745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Студено е.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Вали сняг.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Водата замръзва.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Няма храна.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Хората се прибират в топлите си домове.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4" name="Picture 3" descr="C:\Users\user\Desktop\ЧП\000005978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604" l="0" r="100000">
                        <a14:foregroundMark x1="13542" y1="19059" x2="38194" y2="9158"/>
                        <a14:foregroundMark x1="14931" y1="8416" x2="37153" y2="9158"/>
                        <a14:foregroundMark x1="28819" y1="3218" x2="41319" y2="11139"/>
                        <a14:foregroundMark x1="23264" y1="28218" x2="27083" y2="26980"/>
                        <a14:foregroundMark x1="17708" y1="23515" x2="43056" y2="16089"/>
                        <a14:foregroundMark x1="57639" y1="14851" x2="63194" y2="13614"/>
                        <a14:foregroundMark x1="68750" y1="23020" x2="77083" y2="18069"/>
                        <a14:foregroundMark x1="66319" y1="25990" x2="68056" y2="26238"/>
                        <a14:foregroundMark x1="57986" y1="24010" x2="59722" y2="24010"/>
                        <a14:foregroundMark x1="41319" y1="48020" x2="57986" y2="48020"/>
                        <a14:foregroundMark x1="53819" y1="69059" x2="62153" y2="68564"/>
                        <a14:foregroundMark x1="39931" y1="66337" x2="46528" y2="63366"/>
                        <a14:foregroundMark x1="48611" y1="59158" x2="51389" y2="61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18" b="21471"/>
          <a:stretch/>
        </p:blipFill>
        <p:spPr bwMode="auto">
          <a:xfrm>
            <a:off x="146528" y="4285246"/>
            <a:ext cx="953693" cy="1209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Текстово поле 14"/>
          <p:cNvSpPr txBox="1"/>
          <p:nvPr/>
        </p:nvSpPr>
        <p:spPr>
          <a:xfrm>
            <a:off x="215683" y="4284399"/>
            <a:ext cx="425608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 Как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реагират на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 неблагоприятните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условия животните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и растенията?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Как оцеляват?</a:t>
            </a:r>
            <a:endParaRPr lang="bg-BG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80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2" name="Правоъгълник 31"/>
          <p:cNvSpPr/>
          <p:nvPr/>
        </p:nvSpPr>
        <p:spPr>
          <a:xfrm>
            <a:off x="251520" y="5669225"/>
            <a:ext cx="1393321" cy="86177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g-BG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з</a:t>
            </a:r>
            <a:r>
              <a:rPr lang="bg-BG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апаси </a:t>
            </a:r>
          </a:p>
          <a:p>
            <a:r>
              <a:rPr lang="bg-BG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от храна</a:t>
            </a:r>
            <a:endParaRPr lang="bg-BG" sz="25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Стрелка нагоре 14"/>
          <p:cNvSpPr/>
          <p:nvPr/>
        </p:nvSpPr>
        <p:spPr>
          <a:xfrm rot="10800000">
            <a:off x="4238797" y="4840373"/>
            <a:ext cx="396000" cy="648072"/>
          </a:xfrm>
          <a:prstGeom prst="up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Стрелка нагоре 11"/>
          <p:cNvSpPr/>
          <p:nvPr/>
        </p:nvSpPr>
        <p:spPr>
          <a:xfrm rot="14197975">
            <a:off x="3063495" y="4496789"/>
            <a:ext cx="396000" cy="648072"/>
          </a:xfrm>
          <a:prstGeom prst="up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Стрелка нагоре 12"/>
          <p:cNvSpPr/>
          <p:nvPr/>
        </p:nvSpPr>
        <p:spPr>
          <a:xfrm rot="7116511">
            <a:off x="5413529" y="4408133"/>
            <a:ext cx="396000" cy="648072"/>
          </a:xfrm>
          <a:prstGeom prst="up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Стрелка нагоре 13"/>
          <p:cNvSpPr/>
          <p:nvPr/>
        </p:nvSpPr>
        <p:spPr>
          <a:xfrm rot="17503502">
            <a:off x="2770283" y="3253581"/>
            <a:ext cx="396000" cy="648072"/>
          </a:xfrm>
          <a:prstGeom prst="up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Стрелка нагоре 10"/>
          <p:cNvSpPr/>
          <p:nvPr/>
        </p:nvSpPr>
        <p:spPr>
          <a:xfrm rot="3789555">
            <a:off x="5626435" y="3253581"/>
            <a:ext cx="396000" cy="648072"/>
          </a:xfrm>
          <a:prstGeom prst="up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Стрелка нагоре 9"/>
          <p:cNvSpPr/>
          <p:nvPr/>
        </p:nvSpPr>
        <p:spPr>
          <a:xfrm rot="1482731">
            <a:off x="4718913" y="2646600"/>
            <a:ext cx="396000" cy="648072"/>
          </a:xfrm>
          <a:prstGeom prst="up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Стрелка нагоре 6"/>
          <p:cNvSpPr/>
          <p:nvPr/>
        </p:nvSpPr>
        <p:spPr>
          <a:xfrm rot="20336714">
            <a:off x="3443018" y="2672916"/>
            <a:ext cx="396000" cy="648072"/>
          </a:xfrm>
          <a:prstGeom prst="up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Текстово поле 4"/>
          <p:cNvSpPr txBox="1"/>
          <p:nvPr/>
        </p:nvSpPr>
        <p:spPr>
          <a:xfrm>
            <a:off x="251520" y="153536"/>
            <a:ext cx="870012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Схемата показва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някои от приспособленията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 растенията и на животните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 оцеляване при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неблагоприятните зимни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условия. Кои са те?</a:t>
            </a:r>
            <a:endParaRPr lang="bg-BG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123" name="Picture 3" descr="D:\АНИМАЦИИ, КАРТИНКИ, ГИФЧЕТА\природа\5-41zim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441" y="2996952"/>
            <a:ext cx="2953942" cy="20854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авоъгълник 5"/>
          <p:cNvSpPr/>
          <p:nvPr/>
        </p:nvSpPr>
        <p:spPr>
          <a:xfrm>
            <a:off x="3942213" y="4403186"/>
            <a:ext cx="973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зима</a:t>
            </a:r>
            <a:endParaRPr lang="bg-BG" sz="2800" dirty="0"/>
          </a:p>
        </p:txBody>
      </p:sp>
      <p:pic>
        <p:nvPicPr>
          <p:cNvPr id="16" name="Picture 2" descr="C:\Users\user\Desktop\ЧП\Нова папка (3)\2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988" b="50909" l="63618" r="807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059" t="40247" r="18983" b="50629"/>
          <a:stretch/>
        </p:blipFill>
        <p:spPr bwMode="auto">
          <a:xfrm rot="10800000">
            <a:off x="2365962" y="1300799"/>
            <a:ext cx="2034449" cy="1707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АНИМАЦИИ, КАРТИНКИ, ГИФЧЕТА\животни\0_535d9_3b9a8dc3_L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6798" y="4343064"/>
            <a:ext cx="1686436" cy="2036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АНИМАЦИИ, КАРТИНКИ, ГИФЧЕТА\животни\9_23_ptici-lqstovica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1701" y="1538530"/>
            <a:ext cx="1270763" cy="1270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://www.biofriendsbg.com/wp-content/uploads/2012/03/334129c9d8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84" b="96273" l="2089" r="968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648777">
            <a:off x="4955831" y="2221104"/>
            <a:ext cx="1908670" cy="804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авоъгълник 7"/>
          <p:cNvSpPr/>
          <p:nvPr/>
        </p:nvSpPr>
        <p:spPr>
          <a:xfrm>
            <a:off x="899593" y="1538531"/>
            <a:ext cx="1674954" cy="47705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g-BG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зимен сън</a:t>
            </a:r>
            <a:endParaRPr lang="bg-BG" sz="25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авоъгълник 27"/>
          <p:cNvSpPr/>
          <p:nvPr/>
        </p:nvSpPr>
        <p:spPr>
          <a:xfrm>
            <a:off x="5539719" y="1637555"/>
            <a:ext cx="3411921" cy="47705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g-BG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п</a:t>
            </a:r>
            <a:r>
              <a:rPr lang="bg-BG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релетни птици – на юг </a:t>
            </a:r>
            <a:endParaRPr lang="bg-BG" sz="25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авоъгълник 28"/>
          <p:cNvSpPr/>
          <p:nvPr/>
        </p:nvSpPr>
        <p:spPr>
          <a:xfrm>
            <a:off x="6689078" y="4283238"/>
            <a:ext cx="1490496" cy="47705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g-BG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листопад</a:t>
            </a:r>
            <a:endParaRPr lang="bg-BG" sz="25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авоъгълник 29"/>
          <p:cNvSpPr/>
          <p:nvPr/>
        </p:nvSpPr>
        <p:spPr>
          <a:xfrm>
            <a:off x="6529586" y="4892285"/>
            <a:ext cx="2413626" cy="163121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g-BG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Семената на едногодишните растения оцеля- ват в почвата. </a:t>
            </a:r>
            <a:endParaRPr lang="bg-BG" sz="25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авоъгълник 30"/>
          <p:cNvSpPr/>
          <p:nvPr/>
        </p:nvSpPr>
        <p:spPr>
          <a:xfrm>
            <a:off x="2417131" y="6284974"/>
            <a:ext cx="3669140" cy="47705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g-BG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н</a:t>
            </a:r>
            <a:r>
              <a:rPr lang="bg-BG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асекомите – в какавида</a:t>
            </a:r>
            <a:endParaRPr lang="bg-BG" sz="25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35" name="Picture 15" descr="http://bgnauka.com/pic/bio/metamorfoza3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9902" l="909" r="90000">
                        <a14:foregroundMark x1="4545" y1="12052" x2="34091" y2="8795"/>
                        <a14:foregroundMark x1="49091" y1="13029" x2="48182" y2="24430"/>
                        <a14:backgroundMark x1="5909" y1="46580" x2="26364" y2="37459"/>
                        <a14:backgroundMark x1="15909" y1="35831" x2="42273" y2="21824"/>
                        <a14:backgroundMark x1="6818" y1="4560" x2="10000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972" b="9845"/>
          <a:stretch/>
        </p:blipFill>
        <p:spPr bwMode="auto">
          <a:xfrm rot="21203269">
            <a:off x="3466287" y="4905481"/>
            <a:ext cx="1089132" cy="1630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авоъгълник 32"/>
          <p:cNvSpPr/>
          <p:nvPr/>
        </p:nvSpPr>
        <p:spPr>
          <a:xfrm>
            <a:off x="202932" y="2461555"/>
            <a:ext cx="1393321" cy="163121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g-BG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по-дълга и </a:t>
            </a:r>
          </a:p>
          <a:p>
            <a:r>
              <a:rPr lang="bg-BG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anose="020B0604020202020204" pitchFamily="34" charset="0"/>
              </a:rPr>
              <a:t>по-гъста козина</a:t>
            </a:r>
            <a:endParaRPr lang="bg-BG" sz="25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33" name="Picture 13" descr="http://silistradnes.com/wp-content/themes/Yen/timthumb.php?src=http://silistradnes.com/wp-content/uploads/2012/09/lisica.gif&amp;w=580&amp;zc=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0451" y="2457127"/>
            <a:ext cx="1388294" cy="1806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D:\АНИМАЦИИ, КАРТИНКИ, ГИФЧЕТА\дървета\0_7a607_5ea2884c_orig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6271" y="2809293"/>
            <a:ext cx="1510065" cy="166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D:\АНИМАЦИИ, КАРТИНКИ, ГИФЧЕТА\дървета\derev217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7129" y="2730466"/>
            <a:ext cx="1566083" cy="176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D:\АНИМАЦИИ, КАРТИНКИ, ГИФЧЕТА\растения\Нова папка (2)\normal_ian-symbol-typha-spp.png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788" y="4834479"/>
            <a:ext cx="1341290" cy="1753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99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75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75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75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75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75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75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5" grpId="0" animBg="1"/>
      <p:bldP spid="12" grpId="0" animBg="1"/>
      <p:bldP spid="13" grpId="0" animBg="1"/>
      <p:bldP spid="14" grpId="0" animBg="1"/>
      <p:bldP spid="11" grpId="0" animBg="1"/>
      <p:bldP spid="10" grpId="0" animBg="1"/>
      <p:bldP spid="7" grpId="0" animBg="1"/>
      <p:bldP spid="5" grpId="0"/>
      <p:bldP spid="6" grpId="0"/>
      <p:bldP spid="8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6146" name="Picture 2" descr="http://1.bp.blogspot.com/-ZMcy5-7E1Dc/U_G9KK9ovCI/AAAAAAAAVFc/1-V45JoEtOI/s1600/6t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572" y="380312"/>
            <a:ext cx="2664296" cy="199822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upload.wikimedia.org/wikipedia/commons/d/dd/White_Stork_%28Ciconia_ciconia%29_%285%2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9652" y="260649"/>
            <a:ext cx="2784308" cy="2088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50" name="Picture 6" descr="http://margaritta.dir.bg/2009/mart/lqsto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342508"/>
            <a:ext cx="2592288" cy="2073830"/>
          </a:xfrm>
          <a:prstGeom prst="roundRect">
            <a:avLst>
              <a:gd name="adj" fmla="val 30939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52" name="Picture 8" descr="http://www.birdsinbulgaria.eu/Images/Large/Demoiselle%20Cranes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7584" y="2511767"/>
            <a:ext cx="3744416" cy="2062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54" name="Picture 10" descr="http://www.geo-bg.bg/thumbs/full/19/34/00/3-3419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2511767"/>
            <a:ext cx="3200948" cy="20758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Текстово поле 9"/>
          <p:cNvSpPr txBox="1"/>
          <p:nvPr/>
        </p:nvSpPr>
        <p:spPr>
          <a:xfrm>
            <a:off x="291269" y="4637308"/>
            <a:ext cx="82146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През есента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прелетните птици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/щъркели, лястовици, жерави и др./ се събират на ята и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отлитат на юг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 топлите страни.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Те се връщат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обратно през пролетта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5" name="Обект 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543058"/>
              </p:ext>
            </p:extLst>
          </p:nvPr>
        </p:nvGraphicFramePr>
        <p:xfrm>
          <a:off x="7596188" y="5551488"/>
          <a:ext cx="798512" cy="110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Document" r:id="rId10" imgW="5760720" imgH="8015400" progId="Word.Document.12">
                  <p:embed/>
                </p:oleObj>
              </mc:Choice>
              <mc:Fallback>
                <p:oleObj name="Document" r:id="rId10" imgW="5760720" imgH="8015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96188" y="5551488"/>
                        <a:ext cx="798512" cy="1109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65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Текстово поле 13"/>
          <p:cNvSpPr txBox="1"/>
          <p:nvPr/>
        </p:nvSpPr>
        <p:spPr>
          <a:xfrm>
            <a:off x="4344530" y="3120691"/>
            <a:ext cx="4553626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Мечките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лалугерите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,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таралежите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 други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бозайници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заспиват дълбок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зимен сън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Тогава дишането и пулсът се забавят и те използват много малко храна и енергия.</a:t>
            </a:r>
          </a:p>
        </p:txBody>
      </p:sp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8193" name="Picture 1" descr="C:\Users\user\Desktop\ЧП\Среда на живот\Pg-09-bear-rex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49175"/>
            <a:ext cx="3316875" cy="226389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user\Desktop\ЧП\Среда на живот\me4k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536529"/>
            <a:ext cx="2317440" cy="154496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user\Desktop\ЧП\Нова папка (3)\2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0988" b="50909" l="63618" r="807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059" t="40247" r="18983" b="50629"/>
          <a:stretch/>
        </p:blipFill>
        <p:spPr bwMode="auto">
          <a:xfrm rot="10800000">
            <a:off x="1836010" y="1430280"/>
            <a:ext cx="2707907" cy="2272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http://www.zoomania.org/wp-content/uploads/2012/05/3348gall_72c7c5ad18988dd28f51b0165158e1fd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927" y="4107183"/>
            <a:ext cx="3405840" cy="255438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ttp://gin95.weebly.com/uploads/1/8/1/6/18161181/237271405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91"/>
          <a:stretch/>
        </p:blipFill>
        <p:spPr bwMode="auto">
          <a:xfrm>
            <a:off x="1909956" y="3429000"/>
            <a:ext cx="2186379" cy="217369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http://metyy.weebly.com/uploads/2/5/9/7/25978194/2858940_orig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9838" y="296924"/>
            <a:ext cx="3311246" cy="2218535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D:\АНИМАЦИИ, КАРТИНКИ, ГИФЧЕТА\животни\2-12esen-taralej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904126"/>
            <a:ext cx="2363400" cy="2438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ект 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380232"/>
              </p:ext>
            </p:extLst>
          </p:nvPr>
        </p:nvGraphicFramePr>
        <p:xfrm>
          <a:off x="3746500" y="5384800"/>
          <a:ext cx="968375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" name="Document" r:id="rId13" imgW="5746651" imgH="7624341" progId="Word.Document.12">
                  <p:embed/>
                </p:oleObj>
              </mc:Choice>
              <mc:Fallback>
                <p:oleObj name="Document" r:id="rId13" imgW="5746651" imgH="76243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46500" y="5384800"/>
                        <a:ext cx="968375" cy="1277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630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224" name="Picture 8" descr="http://img1.photographersdirect.com/img/7666/wm/pd31466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85561" y="4365332"/>
            <a:ext cx="1931389" cy="228295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Текстово поле 4"/>
          <p:cNvSpPr txBox="1"/>
          <p:nvPr/>
        </p:nvSpPr>
        <p:spPr>
          <a:xfrm>
            <a:off x="1187624" y="153536"/>
            <a:ext cx="6768752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Други животни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остават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активни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през зимата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 Те също имат различни приспособления за оцеляване.</a:t>
            </a:r>
            <a:endParaRPr lang="bg-BG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9218" name="Picture 2" descr="http://visitcentralbalkan.net/assets/i/fauna/P004501b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714499"/>
            <a:ext cx="4083918" cy="2722613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animacii.net/images/stories/pictures/jivotni/drugi_51/n1003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96055"/>
            <a:ext cx="1617206" cy="20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Картинки и фонове\гифчета и картинки - !!! - МНОГО ПАПКИ\Анимирани животни от .нет\490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221" y="4505943"/>
            <a:ext cx="1621356" cy="2038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static2.pixdaus.com/files/items/pics/2/39/312239_ef7f05db0715e098e984cadbce9ea19f_large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2702" y="1714499"/>
            <a:ext cx="3384938" cy="244088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duma.bg/sites/default/files/3503_130511.jpg?130530167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2234" y="4365333"/>
            <a:ext cx="2870290" cy="2296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" descr="C:\Users\user\Desktop\ЧП\Среда на живот\rt76hghsskn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06124"/>
            <a:ext cx="1824037" cy="238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83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10242" name="Picture 2" descr="http://grow-clever.com/wp-content/uploads/2013/08/lisic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658" y="332656"/>
            <a:ext cx="3672408" cy="2754306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Картинки и фонове\гифчета и картинки - !!! - МНОГО ПАПКИ\животни\32-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32656"/>
            <a:ext cx="2208704" cy="2754306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E:\Картинки и фонове\гифчета и картинки - !!! - МНОГО ПАПКИ\животни 1\22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033" y="3216972"/>
            <a:ext cx="2173803" cy="3300591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:\Картинки и фонове\гифчета и картинки - !!! - МНОГО ПАПКИ\Анимирани животни от .нет\lisici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2994" y="332656"/>
            <a:ext cx="2435424" cy="1828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:\Картинки и фонове\гифчета и картинки - !!! - МНОГО ПАПКИ\животни 1\1..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6651" y="2335288"/>
            <a:ext cx="2367309" cy="161330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Текстово поле 10"/>
          <p:cNvSpPr txBox="1"/>
          <p:nvPr/>
        </p:nvSpPr>
        <p:spPr>
          <a:xfrm>
            <a:off x="2661924" y="3948597"/>
            <a:ext cx="6126356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лисиците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вълците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,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зайците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 други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бозайници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през есента пониква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по-дълга и по-гъста козина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Тя ги предпазва от зимния студ.</a:t>
            </a:r>
          </a:p>
        </p:txBody>
      </p:sp>
    </p:spTree>
    <p:extLst>
      <p:ext uri="{BB962C8B-B14F-4D97-AF65-F5344CB8AC3E}">
        <p14:creationId xmlns:p14="http://schemas.microsoft.com/office/powerpoint/2010/main" val="214960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4" descr="C:\Users\ASUS4\Desktop\Кой кого изяжда\8-85gorska-kusht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8904" y="2031693"/>
            <a:ext cx="4928984" cy="4135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5" name="Picture 3" descr="C:\Users\user\Desktop\ЧП\000005978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604" l="0" r="100000">
                        <a14:foregroundMark x1="13542" y1="19059" x2="38194" y2="9158"/>
                        <a14:foregroundMark x1="14931" y1="8416" x2="37153" y2="9158"/>
                        <a14:foregroundMark x1="28819" y1="3218" x2="41319" y2="11139"/>
                        <a14:foregroundMark x1="23264" y1="28218" x2="27083" y2="26980"/>
                        <a14:foregroundMark x1="17708" y1="23515" x2="43056" y2="16089"/>
                        <a14:foregroundMark x1="57639" y1="14851" x2="63194" y2="13614"/>
                        <a14:foregroundMark x1="68750" y1="23020" x2="77083" y2="18069"/>
                        <a14:foregroundMark x1="66319" y1="25990" x2="68056" y2="26238"/>
                        <a14:foregroundMark x1="57986" y1="24010" x2="59722" y2="24010"/>
                        <a14:foregroundMark x1="41319" y1="48020" x2="57986" y2="48020"/>
                        <a14:foregroundMark x1="53819" y1="69059" x2="62153" y2="68564"/>
                        <a14:foregroundMark x1="39931" y1="66337" x2="46528" y2="63366"/>
                        <a14:foregroundMark x1="48611" y1="59158" x2="51389" y2="61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1471"/>
          <a:stretch/>
        </p:blipFill>
        <p:spPr bwMode="auto">
          <a:xfrm>
            <a:off x="7853947" y="260647"/>
            <a:ext cx="1097693" cy="1209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ЧП\Нова папка (3)\1.jpe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6398" y1="27407" x2="42912" y2="34815"/>
                        <a14:foregroundMark x1="71648" y1="67407" x2="88889" y2="80370"/>
                        <a14:foregroundMark x1="87356" y1="95556" x2="87356" y2="92593"/>
                        <a14:foregroundMark x1="93487" y1="85556" x2="95402" y2="85556"/>
                        <a14:backgroundMark x1="29885" y1="11111" x2="42529" y2="7037"/>
                        <a14:backgroundMark x1="23372" y1="3704" x2="67433" y2="2963"/>
                        <a14:backgroundMark x1="86590" y1="88889" x2="87356" y2="9148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6353" y="249247"/>
            <a:ext cx="3889286" cy="403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bglog.net/ClientFiles/56428e68-5903-4789-b9c3-b41594723206/lisa1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600" y="4412758"/>
            <a:ext cx="1859360" cy="256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E:\ОС\гифчета и картинки\животни 1\45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890653" y="4566466"/>
            <a:ext cx="1362694" cy="1130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25.dreamies.de/img/175/b/rt76hghsskn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84" y="5301207"/>
            <a:ext cx="1129113" cy="147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Текстово поле 13"/>
          <p:cNvSpPr txBox="1"/>
          <p:nvPr/>
        </p:nvSpPr>
        <p:spPr>
          <a:xfrm>
            <a:off x="248846" y="4351397"/>
            <a:ext cx="37243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Припомнете си как </a:t>
            </a:r>
          </a:p>
          <a:p>
            <a:pPr lvl="0"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аекът, птицата и таралежът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се спасяват от врагове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077" name="Picture 5" descr="D:\АНИМАЦИИ, КАРТИНКИ, ГИФЧЕТА\животни\8-73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702" y="476834"/>
            <a:ext cx="1464178" cy="150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05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Текстово поле 11"/>
          <p:cNvSpPr txBox="1"/>
          <p:nvPr/>
        </p:nvSpPr>
        <p:spPr>
          <a:xfrm>
            <a:off x="4067944" y="4310844"/>
            <a:ext cx="4883696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 да не измръзнат през зимата, някои животни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се крият в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хралупи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дърветата или в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дупки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под земята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5" name="Picture 3" descr="E:\Картинки и фонове\гифчета и картинки - !!! - МНОГО ПАПКИ\Анимирани животни от .нет\n287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51" y="5652714"/>
            <a:ext cx="3982298" cy="100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img1.photographersdirect.com/img/7666/wm/pd31466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4791" y="332656"/>
            <a:ext cx="1931389" cy="228295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static2.pixdaus.com/files/items/pics/2/39/312239_ef7f05db0715e098e984cadbce9ea19f_large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029" y="2780928"/>
            <a:ext cx="3384938" cy="244088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duma.bg/sites/default/files/3503_130511.jpg?130530167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627784" y="319378"/>
            <a:ext cx="3164129" cy="229623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pchelar-probvaisambg.com/images/St50_SN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7765" y="319378"/>
            <a:ext cx="2809875" cy="3743325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1830" y="2780928"/>
            <a:ext cx="2039888" cy="152991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76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Текстово поле 13"/>
          <p:cNvSpPr txBox="1"/>
          <p:nvPr/>
        </p:nvSpPr>
        <p:spPr>
          <a:xfrm>
            <a:off x="2485551" y="5217540"/>
            <a:ext cx="62586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Катерицата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 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язовецът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и други животни през есента натрупват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запаси от храна за зимата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6" name="Picture 1" descr="C:\Users\user\Desktop\ЧП\Среда на живот\rt76hghsskn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24313"/>
            <a:ext cx="1824038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http://img.photo-forum.net/site_pics/101/e_1279482435_katerica2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275" y="332656"/>
            <a:ext cx="3949031" cy="263045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Картинки и фонове\гифчета и картинки - !!! - МНОГО ПАПКИ\Анимирани животни от .нет\49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47" y="1106710"/>
            <a:ext cx="1476352" cy="1856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Картинки и фонове\гифчета и картинки - !!! - МНОГО ПАПКИ\Анимирани животни от .нет\49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960116"/>
            <a:ext cx="2049874" cy="1464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E:\Картинки и фонове\гифчета и картинки - !!! - МНОГО ПАПКИ\Анимирани животни от .нет\4501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9988" y="332656"/>
            <a:ext cx="2627460" cy="262746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 descr="E:\Картинки и фонове\КЛИПАРТИ 1\0_535d9_3b9a8dc3_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522" y="332656"/>
            <a:ext cx="2103118" cy="253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http://www.referati.org/ufiles/2010-10-07/38161/qzovec_html_m1f961b7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551" y="3068961"/>
            <a:ext cx="3178167" cy="2118778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torage1.album.bg/45d/%D1%8F%D0%B7%D0%BE%D0%B2%D0%B5%D1%86_a3940_2157563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5623" y="3068961"/>
            <a:ext cx="2664337" cy="214032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72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12290" name="Picture 2" descr="http://i49.vbox7.com/o/b66/b6676e5c2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460" y="404664"/>
            <a:ext cx="4572000" cy="25527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storage4.album.bg/260/%D0%93%D0%BE%D0%BB%D1%8F%D0%BC_%D0%BF%D0%BE%D0%BB%D1%83%D0%BC%D0%B5%D1%81%D0%B5%D1%86-%D0%9A%D0%B0%D0%BA%D0%B0%D0%B2%D0%B8%D0%B4%D0%B0_e628b_3000297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699" y="3062240"/>
            <a:ext cx="4607099" cy="345532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amrita.blog.bg/photos/57114/original/peperud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0798" y="404664"/>
            <a:ext cx="3933955" cy="25527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ово поле 8"/>
          <p:cNvSpPr txBox="1"/>
          <p:nvPr/>
        </p:nvSpPr>
        <p:spPr>
          <a:xfrm>
            <a:off x="5030287" y="3635740"/>
            <a:ext cx="387954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26828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Потомството на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пеперудите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и други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насекоми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изкарва зимата като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какавиди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925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Текстово поле 9"/>
          <p:cNvSpPr txBox="1"/>
          <p:nvPr/>
        </p:nvSpPr>
        <p:spPr>
          <a:xfrm>
            <a:off x="217499" y="146869"/>
            <a:ext cx="8878141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50" indent="53498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Есенният листопад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е приспособление на </a:t>
            </a:r>
          </a:p>
          <a:p>
            <a:pPr marL="2682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широколистните дървета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и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храсти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да </a:t>
            </a:r>
          </a:p>
          <a:p>
            <a:pPr marL="2682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преживеят зимата.</a:t>
            </a:r>
          </a:p>
          <a:p>
            <a:pPr marL="630238" indent="-3619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Без листа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те изпаряват много малко вода и не замръзват. </a:t>
            </a:r>
          </a:p>
          <a:p>
            <a:pPr marL="2333625" indent="1730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Голите им клони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не задържат сняг и </a:t>
            </a:r>
          </a:p>
          <a:p>
            <a:pPr marL="23336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не се чупят под неговата тежест.  </a:t>
            </a:r>
          </a:p>
          <a:p>
            <a:pPr marL="2695575" indent="-3619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Дебелата кора 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 стъблата и клоните предпазва дърветата от </a:t>
            </a:r>
          </a:p>
          <a:p>
            <a:pPr marL="23336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                                    измръзване през </a:t>
            </a:r>
          </a:p>
          <a:p>
            <a:pPr marL="23336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                                    зимата.</a:t>
            </a:r>
          </a:p>
          <a:p>
            <a:pPr marL="2333625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28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marL="23336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                                     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През пролетта</a:t>
            </a:r>
          </a:p>
          <a:p>
            <a:pPr marL="23336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                                      израстват</a:t>
            </a:r>
          </a:p>
          <a:p>
            <a:pPr marL="23336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                                      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нови листа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                       </a:t>
            </a:r>
          </a:p>
        </p:txBody>
      </p:sp>
      <p:pic>
        <p:nvPicPr>
          <p:cNvPr id="9218" name="Picture 2" descr="D:\АНИМАЦИИ, КАРТИНКИ, ГИФЧЕТА\дървета\98d57bd6036b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2978" y="4353096"/>
            <a:ext cx="2404513" cy="2404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АНИМАЦИИ, КАРТИНКИ, ГИФЧЕТА\дървета\derev217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2806" y="3808121"/>
            <a:ext cx="2649866" cy="299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9220" name="Picture 4" descr="D:\АНИМАЦИИ, КАРТИНКИ, ГИФЧЕТА\дървета\tykva84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498" y="2340650"/>
            <a:ext cx="4354502" cy="441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АНИМАЦИИ, КАРТИНКИ, ГИФЧЕТА\дървета\0_7a607_5ea2884c_orig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2672" y="4056688"/>
            <a:ext cx="2431536" cy="267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17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Текстово поле 10"/>
          <p:cNvSpPr txBox="1"/>
          <p:nvPr/>
        </p:nvSpPr>
        <p:spPr>
          <a:xfrm>
            <a:off x="5194318" y="3491464"/>
            <a:ext cx="387954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26828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Едногодишните растения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умират през есента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 но </a:t>
            </a:r>
            <a:r>
              <a:rPr lang="bg-BG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семената 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им </a:t>
            </a:r>
            <a:r>
              <a:rPr lang="bg-BG" sz="2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прекарват зимата в почвата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и </a:t>
            </a:r>
            <a:r>
              <a:rPr lang="bg-BG" sz="28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поникват през пролетта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5" name="Picture 2" descr="http://www.strelitzia-bg.com/images/products/5749_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889257">
            <a:off x="377753" y="4733307"/>
            <a:ext cx="1714914" cy="21327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13569"/>
            <a:ext cx="2113909" cy="2991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32" y="166896"/>
            <a:ext cx="4484097" cy="2177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8" descr="D:\АНИМАЦИИ, КАРТИНКИ, ГИФЧЕТА\растения\Нова папка (2)\normal_ian-symbol-typha-spp.p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446" y="3936971"/>
            <a:ext cx="2095634" cy="2739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4"/>
          <a:stretch/>
        </p:blipFill>
        <p:spPr bwMode="auto">
          <a:xfrm>
            <a:off x="254028" y="1896732"/>
            <a:ext cx="5368828" cy="1650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http://cvetq.info/e107_images/newspost_images/tagetes_patula_5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2856" y="353393"/>
            <a:ext cx="3184784" cy="2388588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66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8" t="21136" r="4025" b="37808"/>
          <a:stretch/>
        </p:blipFill>
        <p:spPr bwMode="auto">
          <a:xfrm>
            <a:off x="1522203" y="-33510"/>
            <a:ext cx="6218149" cy="966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везда с 5 лъча 5"/>
          <p:cNvSpPr/>
          <p:nvPr/>
        </p:nvSpPr>
        <p:spPr>
          <a:xfrm>
            <a:off x="412658" y="933064"/>
            <a:ext cx="360040" cy="36004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7" name="Текстово поле 6"/>
          <p:cNvSpPr txBox="1"/>
          <p:nvPr/>
        </p:nvSpPr>
        <p:spPr>
          <a:xfrm>
            <a:off x="873666" y="831439"/>
            <a:ext cx="68666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i="1" u="sng" dirty="0" smtClean="0">
                <a:solidFill>
                  <a:srgbClr val="002060"/>
                </a:solidFill>
              </a:rPr>
              <a:t>Перките са приспособления на рибите за:</a:t>
            </a:r>
            <a:endParaRPr lang="bg-BG" sz="2700" b="1" i="1" u="sng" dirty="0" smtClean="0">
              <a:solidFill>
                <a:srgbClr val="002060"/>
              </a:solidFill>
            </a:endParaRPr>
          </a:p>
        </p:txBody>
      </p:sp>
      <p:sp>
        <p:nvSpPr>
          <p:cNvPr id="8" name="Бутон: по избор 7">
            <a:hlinkClick r:id="" action="ppaction://noaction" highlightClick="1"/>
          </p:cNvPr>
          <p:cNvSpPr/>
          <p:nvPr/>
        </p:nvSpPr>
        <p:spPr>
          <a:xfrm>
            <a:off x="873666" y="1556792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9" name="Правоъгълник 8"/>
          <p:cNvSpPr/>
          <p:nvPr/>
        </p:nvSpPr>
        <p:spPr>
          <a:xfrm>
            <a:off x="1292816" y="1438244"/>
            <a:ext cx="2415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 smtClean="0">
                <a:solidFill>
                  <a:srgbClr val="002060"/>
                </a:solidFill>
              </a:rPr>
              <a:t>дишане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10" name="Бутон: по избор 9">
            <a:hlinkClick r:id="" action="ppaction://noaction" highlightClick="1"/>
          </p:cNvPr>
          <p:cNvSpPr/>
          <p:nvPr/>
        </p:nvSpPr>
        <p:spPr>
          <a:xfrm>
            <a:off x="873666" y="2224762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592" l="9730" r="89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058" y="2018710"/>
            <a:ext cx="862119" cy="66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авоъгълник 11"/>
          <p:cNvSpPr/>
          <p:nvPr/>
        </p:nvSpPr>
        <p:spPr>
          <a:xfrm>
            <a:off x="1292816" y="2106214"/>
            <a:ext cx="3711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д</a:t>
            </a:r>
            <a:r>
              <a:rPr lang="bg-BG" sz="2800" i="1" dirty="0" smtClean="0">
                <a:solidFill>
                  <a:srgbClr val="002060"/>
                </a:solidFill>
              </a:rPr>
              <a:t>вижение във водата 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13" name="Бутон: по избор 12">
            <a:hlinkClick r:id="" action="ppaction://noaction" highlightClick="1"/>
          </p:cNvPr>
          <p:cNvSpPr/>
          <p:nvPr/>
        </p:nvSpPr>
        <p:spPr>
          <a:xfrm>
            <a:off x="873665" y="2852936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4" name="Правоъгълник 13"/>
          <p:cNvSpPr/>
          <p:nvPr/>
        </p:nvSpPr>
        <p:spPr>
          <a:xfrm>
            <a:off x="1320280" y="2734388"/>
            <a:ext cx="2986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у</a:t>
            </a:r>
            <a:r>
              <a:rPr lang="bg-BG" sz="2800" i="1" dirty="0" smtClean="0">
                <a:solidFill>
                  <a:srgbClr val="002060"/>
                </a:solidFill>
              </a:rPr>
              <a:t>лавяне на храна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15" name="Звезда с 5 лъча 14"/>
          <p:cNvSpPr/>
          <p:nvPr/>
        </p:nvSpPr>
        <p:spPr>
          <a:xfrm>
            <a:off x="385038" y="3573016"/>
            <a:ext cx="360040" cy="36004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6" name="Текстово поле 15"/>
          <p:cNvSpPr txBox="1"/>
          <p:nvPr/>
        </p:nvSpPr>
        <p:spPr>
          <a:xfrm>
            <a:off x="873664" y="3499120"/>
            <a:ext cx="7776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700" b="1" i="1" u="sng" dirty="0" smtClean="0">
                <a:solidFill>
                  <a:srgbClr val="002060"/>
                </a:solidFill>
              </a:rPr>
              <a:t>Чрез листопада широколистните дървета и храсти са се приспособили да</a:t>
            </a:r>
            <a:r>
              <a:rPr lang="ru-RU" sz="2700" b="1" i="1" u="sng" dirty="0" smtClean="0">
                <a:solidFill>
                  <a:srgbClr val="002060"/>
                </a:solidFill>
              </a:rPr>
              <a:t>:</a:t>
            </a:r>
            <a:endParaRPr lang="bg-BG" sz="2700" b="1" i="1" u="sng" dirty="0" smtClean="0">
              <a:solidFill>
                <a:srgbClr val="002060"/>
              </a:solidFill>
            </a:endParaRPr>
          </a:p>
        </p:txBody>
      </p:sp>
      <p:sp>
        <p:nvSpPr>
          <p:cNvPr id="17" name="Бутон: по избор 16">
            <a:hlinkClick r:id="" action="ppaction://noaction" highlightClick="1"/>
          </p:cNvPr>
          <p:cNvSpPr/>
          <p:nvPr/>
        </p:nvSpPr>
        <p:spPr>
          <a:xfrm>
            <a:off x="884822" y="5904820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8" name="Правоъгълник 17"/>
          <p:cNvSpPr/>
          <p:nvPr/>
        </p:nvSpPr>
        <p:spPr>
          <a:xfrm>
            <a:off x="1336386" y="5786272"/>
            <a:ext cx="52518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п</a:t>
            </a:r>
            <a:r>
              <a:rPr lang="bg-BG" sz="2800" i="1" dirty="0" smtClean="0">
                <a:solidFill>
                  <a:srgbClr val="002060"/>
                </a:solidFill>
              </a:rPr>
              <a:t>реживяват студената зима</a:t>
            </a:r>
            <a:endParaRPr lang="bg-BG" sz="2800" i="1" dirty="0">
              <a:solidFill>
                <a:srgbClr val="002060"/>
              </a:solidFill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592" l="9730" r="89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7660" y="5715850"/>
            <a:ext cx="862119" cy="66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Бутон: по избор 19">
            <a:hlinkClick r:id="" action="ppaction://noaction" highlightClick="1"/>
          </p:cNvPr>
          <p:cNvSpPr/>
          <p:nvPr/>
        </p:nvSpPr>
        <p:spPr>
          <a:xfrm>
            <a:off x="884822" y="5221742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1" name="Правоъгълник 20"/>
          <p:cNvSpPr/>
          <p:nvPr/>
        </p:nvSpPr>
        <p:spPr>
          <a:xfrm>
            <a:off x="1306215" y="5110652"/>
            <a:ext cx="54260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о</a:t>
            </a:r>
            <a:r>
              <a:rPr lang="bg-BG" sz="2800" i="1" dirty="0" smtClean="0">
                <a:solidFill>
                  <a:srgbClr val="002060"/>
                </a:solidFill>
              </a:rPr>
              <a:t>целяват през дъждовната есен 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22" name="Бутон: по избор 21">
            <a:hlinkClick r:id="" action="ppaction://noaction" highlightClick="1"/>
          </p:cNvPr>
          <p:cNvSpPr/>
          <p:nvPr/>
        </p:nvSpPr>
        <p:spPr>
          <a:xfrm>
            <a:off x="873666" y="4581128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3" name="Правоъгълник 22"/>
          <p:cNvSpPr/>
          <p:nvPr/>
        </p:nvSpPr>
        <p:spPr>
          <a:xfrm>
            <a:off x="1355399" y="4422450"/>
            <a:ext cx="29516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с</a:t>
            </a:r>
            <a:r>
              <a:rPr lang="bg-BG" sz="2800" i="1" dirty="0" smtClean="0">
                <a:solidFill>
                  <a:srgbClr val="002060"/>
                </a:solidFill>
              </a:rPr>
              <a:t>е размножават</a:t>
            </a:r>
            <a:endParaRPr lang="bg-BG" sz="2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4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6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20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Звезда с 5 лъча 4"/>
          <p:cNvSpPr/>
          <p:nvPr/>
        </p:nvSpPr>
        <p:spPr>
          <a:xfrm>
            <a:off x="406246" y="404664"/>
            <a:ext cx="360040" cy="36004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6" name="Текстово поле 5"/>
          <p:cNvSpPr txBox="1"/>
          <p:nvPr/>
        </p:nvSpPr>
        <p:spPr>
          <a:xfrm>
            <a:off x="768928" y="356568"/>
            <a:ext cx="802503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700" b="1" i="1" u="sng" dirty="0" smtClean="0">
                <a:solidFill>
                  <a:srgbClr val="002060"/>
                </a:solidFill>
              </a:rPr>
              <a:t>Кой от бозайниците, показани на снимките, се е приспособил да оцелява през зимата като спи зимен сън</a:t>
            </a:r>
            <a:r>
              <a:rPr lang="ru-RU" sz="2700" b="1" i="1" u="sng" dirty="0" smtClean="0">
                <a:solidFill>
                  <a:srgbClr val="002060"/>
                </a:solidFill>
              </a:rPr>
              <a:t>?</a:t>
            </a:r>
            <a:endParaRPr lang="bg-BG" sz="2700" b="1" i="1" u="sng" dirty="0" smtClean="0">
              <a:solidFill>
                <a:srgbClr val="002060"/>
              </a:solidFill>
            </a:endParaRPr>
          </a:p>
        </p:txBody>
      </p:sp>
      <p:pic>
        <p:nvPicPr>
          <p:cNvPr id="10242" name="Picture 2" descr="http://lcd.alle.bg/c1a717bcd6urn-jpg-600-331-cc-dri-f3peqofied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4055" y="4293096"/>
            <a:ext cx="3654787" cy="201622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img.photo-forum.net/site_pics/101/e_1279482435_katerica2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286" y="1695396"/>
            <a:ext cx="3672408" cy="244619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766286" y="1695396"/>
            <a:ext cx="432048" cy="4320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800" b="1" i="1" dirty="0" smtClean="0">
                <a:solidFill>
                  <a:srgbClr val="002060"/>
                </a:solidFill>
              </a:rPr>
              <a:t>1</a:t>
            </a:r>
            <a:endParaRPr lang="bg-BG" sz="2800" b="1" i="1" dirty="0">
              <a:solidFill>
                <a:srgbClr val="002060"/>
              </a:solidFill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7977" y="1714350"/>
            <a:ext cx="3640865" cy="242724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4738955" y="4279618"/>
            <a:ext cx="432048" cy="4320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800" b="1" i="1" dirty="0" smtClean="0">
                <a:solidFill>
                  <a:srgbClr val="002060"/>
                </a:solidFill>
              </a:rPr>
              <a:t>3</a:t>
            </a:r>
            <a:endParaRPr lang="bg-BG" sz="2800" b="1" i="1" dirty="0">
              <a:solidFill>
                <a:srgbClr val="00206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738955" y="1714350"/>
            <a:ext cx="432048" cy="4320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800" b="1" i="1" dirty="0" smtClean="0">
                <a:solidFill>
                  <a:srgbClr val="002060"/>
                </a:solidFill>
              </a:rPr>
              <a:t>2</a:t>
            </a:r>
            <a:endParaRPr lang="bg-BG" sz="2800" b="1" i="1" dirty="0">
              <a:solidFill>
                <a:srgbClr val="002060"/>
              </a:solidFill>
            </a:endParaRPr>
          </a:p>
        </p:txBody>
      </p:sp>
      <p:sp>
        <p:nvSpPr>
          <p:cNvPr id="13" name="Бутон: по избор 12">
            <a:hlinkClick r:id="" action="ppaction://noaction" highlightClick="1"/>
          </p:cNvPr>
          <p:cNvSpPr/>
          <p:nvPr/>
        </p:nvSpPr>
        <p:spPr>
          <a:xfrm>
            <a:off x="873666" y="4581128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4" name="Правоъгълник 13"/>
          <p:cNvSpPr/>
          <p:nvPr/>
        </p:nvSpPr>
        <p:spPr>
          <a:xfrm>
            <a:off x="1355399" y="4475174"/>
            <a:ext cx="552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bg-BG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Бутон: по избор 14">
            <a:hlinkClick r:id="" action="ppaction://noaction" highlightClick="1"/>
          </p:cNvPr>
          <p:cNvSpPr/>
          <p:nvPr/>
        </p:nvSpPr>
        <p:spPr>
          <a:xfrm>
            <a:off x="861216" y="5301208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6" name="Правоъгълник 15"/>
          <p:cNvSpPr/>
          <p:nvPr/>
        </p:nvSpPr>
        <p:spPr>
          <a:xfrm>
            <a:off x="1355397" y="5182660"/>
            <a:ext cx="552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bg-BG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Бутон: по избор 16">
            <a:hlinkClick r:id="" action="ppaction://noaction" highlightClick="1"/>
          </p:cNvPr>
          <p:cNvSpPr/>
          <p:nvPr/>
        </p:nvSpPr>
        <p:spPr>
          <a:xfrm>
            <a:off x="873665" y="6047882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92" l="9730" r="89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6879" y="5856612"/>
            <a:ext cx="862119" cy="66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авоъгълник 18"/>
          <p:cNvSpPr/>
          <p:nvPr/>
        </p:nvSpPr>
        <p:spPr>
          <a:xfrm>
            <a:off x="1355396" y="5929334"/>
            <a:ext cx="552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bg-BG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066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Звезда с 5 лъча 4"/>
          <p:cNvSpPr/>
          <p:nvPr/>
        </p:nvSpPr>
        <p:spPr>
          <a:xfrm>
            <a:off x="410976" y="404664"/>
            <a:ext cx="360040" cy="36004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6" name="Текстово поле 5"/>
          <p:cNvSpPr txBox="1"/>
          <p:nvPr/>
        </p:nvSpPr>
        <p:spPr>
          <a:xfrm>
            <a:off x="803808" y="330768"/>
            <a:ext cx="799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700" b="1" i="1" u="sng" dirty="0" smtClean="0">
                <a:solidFill>
                  <a:srgbClr val="002060"/>
                </a:solidFill>
              </a:rPr>
              <a:t>Дългият остър клюн е приспособление на щъркела </a:t>
            </a:r>
            <a:r>
              <a:rPr lang="ru-RU" sz="2700" b="1" i="1" u="sng" dirty="0" smtClean="0">
                <a:solidFill>
                  <a:srgbClr val="002060"/>
                </a:solidFill>
              </a:rPr>
              <a:t>за:</a:t>
            </a:r>
            <a:endParaRPr lang="ru-RU" sz="2700" b="1" i="1" u="sng" dirty="0">
              <a:solidFill>
                <a:srgbClr val="002060"/>
              </a:solidFill>
            </a:endParaRPr>
          </a:p>
        </p:txBody>
      </p:sp>
      <p:sp>
        <p:nvSpPr>
          <p:cNvPr id="7" name="Бутон: по избор 6">
            <a:hlinkClick r:id="" action="ppaction://noaction" highlightClick="1"/>
          </p:cNvPr>
          <p:cNvSpPr/>
          <p:nvPr/>
        </p:nvSpPr>
        <p:spPr>
          <a:xfrm>
            <a:off x="873666" y="2224762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Правоъгълник 7"/>
          <p:cNvSpPr/>
          <p:nvPr/>
        </p:nvSpPr>
        <p:spPr>
          <a:xfrm>
            <a:off x="1306312" y="2106214"/>
            <a:ext cx="3665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движение във водата </a:t>
            </a:r>
          </a:p>
        </p:txBody>
      </p:sp>
      <p:sp>
        <p:nvSpPr>
          <p:cNvPr id="9" name="Бутон: по избор 8">
            <a:hlinkClick r:id="" action="ppaction://noaction" highlightClick="1"/>
          </p:cNvPr>
          <p:cNvSpPr/>
          <p:nvPr/>
        </p:nvSpPr>
        <p:spPr>
          <a:xfrm>
            <a:off x="873666" y="1556792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92" l="9730" r="89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648" y="1367822"/>
            <a:ext cx="862119" cy="66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авоъгълник 10"/>
          <p:cNvSpPr/>
          <p:nvPr/>
        </p:nvSpPr>
        <p:spPr>
          <a:xfrm>
            <a:off x="1292816" y="1438244"/>
            <a:ext cx="392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у</a:t>
            </a:r>
            <a:r>
              <a:rPr lang="bg-BG" sz="2800" i="1" dirty="0" smtClean="0">
                <a:solidFill>
                  <a:srgbClr val="002060"/>
                </a:solidFill>
              </a:rPr>
              <a:t>лавяне на риби и жаби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12" name="Бутон: по избор 11">
            <a:hlinkClick r:id="" action="ppaction://noaction" highlightClick="1"/>
          </p:cNvPr>
          <p:cNvSpPr/>
          <p:nvPr/>
        </p:nvSpPr>
        <p:spPr>
          <a:xfrm>
            <a:off x="873665" y="2852936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3" name="Правоъгълник 12"/>
          <p:cNvSpPr/>
          <p:nvPr/>
        </p:nvSpPr>
        <p:spPr>
          <a:xfrm>
            <a:off x="1320280" y="2734388"/>
            <a:ext cx="5555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д</a:t>
            </a:r>
            <a:r>
              <a:rPr lang="bg-BG" sz="2800" i="1" dirty="0" smtClean="0">
                <a:solidFill>
                  <a:srgbClr val="002060"/>
                </a:solidFill>
              </a:rPr>
              <a:t>остигане на подводни растения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14" name="Звезда с 5 лъча 13"/>
          <p:cNvSpPr/>
          <p:nvPr/>
        </p:nvSpPr>
        <p:spPr>
          <a:xfrm>
            <a:off x="441266" y="3603922"/>
            <a:ext cx="360040" cy="36004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5" name="Текстово поле 14"/>
          <p:cNvSpPr txBox="1"/>
          <p:nvPr/>
        </p:nvSpPr>
        <p:spPr>
          <a:xfrm>
            <a:off x="817488" y="3581194"/>
            <a:ext cx="728290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700" b="1" i="1" u="sng" dirty="0" smtClean="0">
                <a:solidFill>
                  <a:srgbClr val="002060"/>
                </a:solidFill>
              </a:rPr>
              <a:t>В кой ред са изброени само прелетни птици</a:t>
            </a:r>
            <a:r>
              <a:rPr lang="ru-RU" sz="2700" b="1" i="1" u="sng" dirty="0" smtClean="0">
                <a:solidFill>
                  <a:srgbClr val="002060"/>
                </a:solidFill>
              </a:rPr>
              <a:t>?</a:t>
            </a:r>
            <a:endParaRPr lang="ru-RU" sz="2700" b="1" i="1" u="sng" dirty="0">
              <a:solidFill>
                <a:srgbClr val="002060"/>
              </a:solidFill>
            </a:endParaRPr>
          </a:p>
        </p:txBody>
      </p:sp>
      <p:sp>
        <p:nvSpPr>
          <p:cNvPr id="16" name="Бутон: по избор 15">
            <a:hlinkClick r:id="" action="ppaction://noaction" highlightClick="1"/>
          </p:cNvPr>
          <p:cNvSpPr/>
          <p:nvPr/>
        </p:nvSpPr>
        <p:spPr>
          <a:xfrm>
            <a:off x="860250" y="5233293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7" name="Правоъгълник 16"/>
          <p:cNvSpPr/>
          <p:nvPr/>
        </p:nvSpPr>
        <p:spPr>
          <a:xfrm>
            <a:off x="1257109" y="5114745"/>
            <a:ext cx="39629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 smtClean="0">
                <a:solidFill>
                  <a:srgbClr val="002060"/>
                </a:solidFill>
              </a:rPr>
              <a:t>щъркел, кълвач, врабче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18" name="Бутон: по избор 17">
            <a:hlinkClick r:id="" action="ppaction://noaction" highlightClick="1"/>
          </p:cNvPr>
          <p:cNvSpPr/>
          <p:nvPr/>
        </p:nvSpPr>
        <p:spPr>
          <a:xfrm>
            <a:off x="847715" y="4464488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92" l="9730" r="89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0553" y="4275518"/>
            <a:ext cx="862119" cy="66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авоъгълник 19"/>
          <p:cNvSpPr/>
          <p:nvPr/>
        </p:nvSpPr>
        <p:spPr>
          <a:xfrm>
            <a:off x="1303964" y="4345940"/>
            <a:ext cx="49962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щ</a:t>
            </a:r>
            <a:r>
              <a:rPr lang="bg-BG" sz="2800" i="1" dirty="0" smtClean="0">
                <a:solidFill>
                  <a:srgbClr val="002060"/>
                </a:solidFill>
              </a:rPr>
              <a:t>ъркел, жерав, лястовица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23" name="Бутон: по избор 22">
            <a:hlinkClick r:id="" action="ppaction://noaction" highlightClick="1"/>
          </p:cNvPr>
          <p:cNvSpPr/>
          <p:nvPr/>
        </p:nvSpPr>
        <p:spPr>
          <a:xfrm>
            <a:off x="873666" y="5969829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4" name="Правоъгълник 23"/>
          <p:cNvSpPr/>
          <p:nvPr/>
        </p:nvSpPr>
        <p:spPr>
          <a:xfrm>
            <a:off x="1257109" y="5840748"/>
            <a:ext cx="4395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ж</a:t>
            </a:r>
            <a:r>
              <a:rPr lang="bg-BG" sz="2800" i="1" dirty="0" smtClean="0">
                <a:solidFill>
                  <a:srgbClr val="002060"/>
                </a:solidFill>
              </a:rPr>
              <a:t>ерав, кълвач, лястовица</a:t>
            </a:r>
            <a:endParaRPr lang="bg-BG" sz="2800" i="1" dirty="0">
              <a:solidFill>
                <a:srgbClr val="002060"/>
              </a:solidFill>
            </a:endParaRPr>
          </a:p>
        </p:txBody>
      </p:sp>
      <p:pic>
        <p:nvPicPr>
          <p:cNvPr id="11266" name="Picture 2" descr="http://upload.wikimedia.org/wikipedia/commons/f/f3/Kounotori_06f4471sv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3969" y="966679"/>
            <a:ext cx="1630668" cy="2172381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81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6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5" name="Звезда с 5 лъча 4"/>
          <p:cNvSpPr/>
          <p:nvPr/>
        </p:nvSpPr>
        <p:spPr>
          <a:xfrm>
            <a:off x="410976" y="404664"/>
            <a:ext cx="360040" cy="36004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6" name="Текстово поле 5"/>
          <p:cNvSpPr txBox="1"/>
          <p:nvPr/>
        </p:nvSpPr>
        <p:spPr>
          <a:xfrm>
            <a:off x="803808" y="330768"/>
            <a:ext cx="8147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700" b="1" i="1" u="sng" dirty="0" smtClean="0">
                <a:solidFill>
                  <a:srgbClr val="002060"/>
                </a:solidFill>
              </a:rPr>
              <a:t>Между пръстите на краката на гъската има ципи. Това са приспособления, които ѝ помагат да:</a:t>
            </a:r>
            <a:endParaRPr lang="ru-RU" sz="2700" b="1" i="1" u="sng" dirty="0">
              <a:solidFill>
                <a:srgbClr val="002060"/>
              </a:solidFill>
            </a:endParaRPr>
          </a:p>
        </p:txBody>
      </p:sp>
      <p:sp>
        <p:nvSpPr>
          <p:cNvPr id="7" name="Бутон: по избор 6">
            <a:hlinkClick r:id="" action="ppaction://noaction" highlightClick="1"/>
          </p:cNvPr>
          <p:cNvSpPr/>
          <p:nvPr/>
        </p:nvSpPr>
        <p:spPr>
          <a:xfrm>
            <a:off x="860250" y="1412776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Правоъгълник 7"/>
          <p:cNvSpPr/>
          <p:nvPr/>
        </p:nvSpPr>
        <p:spPr>
          <a:xfrm>
            <a:off x="1277204" y="1294228"/>
            <a:ext cx="11546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 smtClean="0">
                <a:solidFill>
                  <a:srgbClr val="002060"/>
                </a:solidFill>
              </a:rPr>
              <a:t>лети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9" name="Бутон: по избор 8">
            <a:hlinkClick r:id="" action="ppaction://noaction" highlightClick="1"/>
          </p:cNvPr>
          <p:cNvSpPr/>
          <p:nvPr/>
        </p:nvSpPr>
        <p:spPr>
          <a:xfrm>
            <a:off x="3275856" y="1385264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Правоъгълник 9"/>
          <p:cNvSpPr/>
          <p:nvPr/>
        </p:nvSpPr>
        <p:spPr>
          <a:xfrm>
            <a:off x="3723073" y="1266716"/>
            <a:ext cx="11546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 smtClean="0">
                <a:solidFill>
                  <a:srgbClr val="002060"/>
                </a:solidFill>
              </a:rPr>
              <a:t>плува</a:t>
            </a:r>
            <a:endParaRPr lang="bg-BG" sz="2800" i="1" dirty="0">
              <a:solidFill>
                <a:srgbClr val="002060"/>
              </a:solidFill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92" l="9730" r="89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8694" y="1196294"/>
            <a:ext cx="862119" cy="66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Бутон: по избор 11">
            <a:hlinkClick r:id="" action="ppaction://noaction" highlightClick="1"/>
          </p:cNvPr>
          <p:cNvSpPr/>
          <p:nvPr/>
        </p:nvSpPr>
        <p:spPr>
          <a:xfrm>
            <a:off x="5436096" y="1385264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3" name="Правоъгълник 12"/>
          <p:cNvSpPr/>
          <p:nvPr/>
        </p:nvSpPr>
        <p:spPr>
          <a:xfrm>
            <a:off x="5806686" y="1266716"/>
            <a:ext cx="1141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 smtClean="0">
                <a:solidFill>
                  <a:srgbClr val="002060"/>
                </a:solidFill>
              </a:rPr>
              <a:t>скача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14" name="Звезда с 5 лъча 13"/>
          <p:cNvSpPr/>
          <p:nvPr/>
        </p:nvSpPr>
        <p:spPr>
          <a:xfrm>
            <a:off x="443768" y="2132856"/>
            <a:ext cx="360040" cy="36004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5" name="Текстово поле 14"/>
          <p:cNvSpPr txBox="1"/>
          <p:nvPr/>
        </p:nvSpPr>
        <p:spPr>
          <a:xfrm>
            <a:off x="860250" y="2099001"/>
            <a:ext cx="42158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700" b="1" i="1" u="sng" dirty="0" smtClean="0">
                <a:solidFill>
                  <a:srgbClr val="002060"/>
                </a:solidFill>
              </a:rPr>
              <a:t>Със защитна окраска са:</a:t>
            </a:r>
            <a:endParaRPr lang="ru-RU" sz="2700" b="1" i="1" u="sng" dirty="0">
              <a:solidFill>
                <a:srgbClr val="002060"/>
              </a:solidFill>
            </a:endParaRPr>
          </a:p>
        </p:txBody>
      </p:sp>
      <p:sp>
        <p:nvSpPr>
          <p:cNvPr id="16" name="Бутон: по избор 15">
            <a:hlinkClick r:id="" action="ppaction://noaction" highlightClick="1"/>
          </p:cNvPr>
          <p:cNvSpPr/>
          <p:nvPr/>
        </p:nvSpPr>
        <p:spPr>
          <a:xfrm>
            <a:off x="868751" y="2780928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7" name="Правоъгълник 16"/>
          <p:cNvSpPr/>
          <p:nvPr/>
        </p:nvSpPr>
        <p:spPr>
          <a:xfrm>
            <a:off x="1313063" y="2662380"/>
            <a:ext cx="34029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к</a:t>
            </a:r>
            <a:r>
              <a:rPr lang="bg-BG" sz="2800" i="1" dirty="0" smtClean="0">
                <a:solidFill>
                  <a:srgbClr val="002060"/>
                </a:solidFill>
              </a:rPr>
              <a:t>алинката и осата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18" name="Бутон: по избор 17">
            <a:hlinkClick r:id="" action="ppaction://noaction" highlightClick="1"/>
          </p:cNvPr>
          <p:cNvSpPr/>
          <p:nvPr/>
        </p:nvSpPr>
        <p:spPr>
          <a:xfrm>
            <a:off x="877252" y="3485352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9" name="Правоъгълник 18"/>
          <p:cNvSpPr/>
          <p:nvPr/>
        </p:nvSpPr>
        <p:spPr>
          <a:xfrm>
            <a:off x="1342104" y="3338000"/>
            <a:ext cx="35356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к</a:t>
            </a:r>
            <a:r>
              <a:rPr lang="bg-BG" sz="2800" i="1" dirty="0" smtClean="0">
                <a:solidFill>
                  <a:srgbClr val="002060"/>
                </a:solidFill>
              </a:rPr>
              <a:t>алинката и жабата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20" name="Бутон: по избор 19">
            <a:hlinkClick r:id="" action="ppaction://noaction" highlightClick="1"/>
          </p:cNvPr>
          <p:cNvSpPr/>
          <p:nvPr/>
        </p:nvSpPr>
        <p:spPr>
          <a:xfrm>
            <a:off x="877898" y="4221088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1" name="Правоъгълник 20"/>
          <p:cNvSpPr/>
          <p:nvPr/>
        </p:nvSpPr>
        <p:spPr>
          <a:xfrm>
            <a:off x="1314902" y="4102540"/>
            <a:ext cx="37611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ж</a:t>
            </a:r>
            <a:r>
              <a:rPr lang="bg-BG" sz="2800" i="1" dirty="0" smtClean="0">
                <a:solidFill>
                  <a:srgbClr val="002060"/>
                </a:solidFill>
              </a:rPr>
              <a:t>абата и хамелеонът</a:t>
            </a:r>
            <a:endParaRPr lang="bg-BG" sz="2800" i="1" dirty="0">
              <a:solidFill>
                <a:srgbClr val="002060"/>
              </a:solidFill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92" l="9730" r="89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3788" y="4032118"/>
            <a:ext cx="862119" cy="66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Звезда с 5 лъча 22"/>
          <p:cNvSpPr/>
          <p:nvPr/>
        </p:nvSpPr>
        <p:spPr>
          <a:xfrm>
            <a:off x="410976" y="4869160"/>
            <a:ext cx="360040" cy="36004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4" name="Текстово поле 23"/>
          <p:cNvSpPr txBox="1"/>
          <p:nvPr/>
        </p:nvSpPr>
        <p:spPr>
          <a:xfrm>
            <a:off x="860250" y="4795264"/>
            <a:ext cx="5727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700" b="1" i="1" u="sng" dirty="0" smtClean="0">
                <a:solidFill>
                  <a:srgbClr val="002060"/>
                </a:solidFill>
              </a:rPr>
              <a:t>Кое от изброените животни има предупредителна окраска?</a:t>
            </a:r>
            <a:endParaRPr lang="ru-RU" sz="2700" b="1" i="1" u="sng" dirty="0">
              <a:solidFill>
                <a:srgbClr val="002060"/>
              </a:solidFill>
            </a:endParaRPr>
          </a:p>
        </p:txBody>
      </p:sp>
      <p:sp>
        <p:nvSpPr>
          <p:cNvPr id="26" name="Бутон: по избор 25">
            <a:hlinkClick r:id="" action="ppaction://noaction" highlightClick="1"/>
          </p:cNvPr>
          <p:cNvSpPr/>
          <p:nvPr/>
        </p:nvSpPr>
        <p:spPr>
          <a:xfrm>
            <a:off x="895437" y="5949280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7" name="Правоъгълник 26"/>
          <p:cNvSpPr/>
          <p:nvPr/>
        </p:nvSpPr>
        <p:spPr>
          <a:xfrm>
            <a:off x="1342105" y="5830732"/>
            <a:ext cx="853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 smtClean="0">
                <a:solidFill>
                  <a:srgbClr val="002060"/>
                </a:solidFill>
              </a:rPr>
              <a:t>оса</a:t>
            </a:r>
            <a:endParaRPr lang="bg-BG" sz="2800" i="1" dirty="0">
              <a:solidFill>
                <a:srgbClr val="002060"/>
              </a:solidFill>
            </a:endParaRPr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92" l="9730" r="89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3787" y="5772558"/>
            <a:ext cx="862119" cy="66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Бутон: по избор 28">
            <a:hlinkClick r:id="" action="ppaction://noaction" highlightClick="1"/>
          </p:cNvPr>
          <p:cNvSpPr/>
          <p:nvPr/>
        </p:nvSpPr>
        <p:spPr>
          <a:xfrm>
            <a:off x="2708719" y="5961528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0" name="Правоъгълник 29"/>
          <p:cNvSpPr/>
          <p:nvPr/>
        </p:nvSpPr>
        <p:spPr>
          <a:xfrm>
            <a:off x="3195479" y="5842980"/>
            <a:ext cx="1682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 smtClean="0">
                <a:solidFill>
                  <a:srgbClr val="002060"/>
                </a:solidFill>
              </a:rPr>
              <a:t>хамелеон</a:t>
            </a:r>
            <a:endParaRPr lang="bg-BG" sz="2800" i="1" dirty="0">
              <a:solidFill>
                <a:srgbClr val="002060"/>
              </a:solidFill>
            </a:endParaRPr>
          </a:p>
        </p:txBody>
      </p:sp>
      <p:sp>
        <p:nvSpPr>
          <p:cNvPr id="32" name="Бутон: по избор 31">
            <a:hlinkClick r:id="" action="ppaction://noaction" highlightClick="1"/>
          </p:cNvPr>
          <p:cNvSpPr/>
          <p:nvPr/>
        </p:nvSpPr>
        <p:spPr>
          <a:xfrm>
            <a:off x="5276750" y="5949280"/>
            <a:ext cx="287797" cy="286124"/>
          </a:xfrm>
          <a:prstGeom prst="actionButtonBlank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3" name="Правоъгълник 32"/>
          <p:cNvSpPr/>
          <p:nvPr/>
        </p:nvSpPr>
        <p:spPr>
          <a:xfrm>
            <a:off x="5723893" y="5830732"/>
            <a:ext cx="2926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i="1" dirty="0">
                <a:solidFill>
                  <a:srgbClr val="002060"/>
                </a:solidFill>
              </a:rPr>
              <a:t>д</a:t>
            </a:r>
            <a:r>
              <a:rPr lang="bg-BG" sz="2800" i="1" dirty="0" smtClean="0">
                <a:solidFill>
                  <a:srgbClr val="002060"/>
                </a:solidFill>
              </a:rPr>
              <a:t>ъждовен червей</a:t>
            </a:r>
            <a:endParaRPr lang="bg-BG" sz="2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67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2" dur="2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0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8" dur="2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0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8" grpId="0"/>
      <p:bldP spid="29" grpId="0"/>
      <p:bldP spid="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13314" name="Picture 2" descr="C:\Users\user\Desktop\ЧП\Нова папка (3)\3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054"/>
          <a:stretch/>
        </p:blipFill>
        <p:spPr bwMode="auto">
          <a:xfrm>
            <a:off x="8077789" y="260648"/>
            <a:ext cx="856341" cy="109489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ЧП\Нова папка (3)\3.jpe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500" t="53065" r="11439" b="15325"/>
          <a:stretch/>
        </p:blipFill>
        <p:spPr bwMode="auto">
          <a:xfrm>
            <a:off x="323528" y="2641797"/>
            <a:ext cx="5281448" cy="388844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авоъгълник 6"/>
          <p:cNvSpPr/>
          <p:nvPr/>
        </p:nvSpPr>
        <p:spPr>
          <a:xfrm>
            <a:off x="2411760" y="136593"/>
            <a:ext cx="460389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bg-BG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Кой как оцелява в гората?</a:t>
            </a:r>
            <a:endParaRPr lang="bg-BG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Текстово поле 7"/>
          <p:cNvSpPr txBox="1"/>
          <p:nvPr/>
        </p:nvSpPr>
        <p:spPr>
          <a:xfrm>
            <a:off x="1115616" y="808097"/>
            <a:ext cx="69621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700" b="1" i="1" dirty="0" smtClean="0">
                <a:solidFill>
                  <a:srgbClr val="002060"/>
                </a:solidFill>
              </a:rPr>
              <a:t>Всеки организъм е приспособен да живее в собствената си среда.</a:t>
            </a:r>
          </a:p>
          <a:p>
            <a:r>
              <a:rPr lang="bg-BG" sz="2700" b="1" i="1" u="sng" dirty="0" smtClean="0">
                <a:solidFill>
                  <a:srgbClr val="002060"/>
                </a:solidFill>
              </a:rPr>
              <a:t>Какви са приспособленията и животните, показани на снимките</a:t>
            </a:r>
            <a:r>
              <a:rPr lang="ru-RU" sz="2700" b="1" i="1" u="sng" dirty="0" smtClean="0">
                <a:solidFill>
                  <a:srgbClr val="002060"/>
                </a:solidFill>
              </a:rPr>
              <a:t>?</a:t>
            </a:r>
            <a:endParaRPr lang="ru-RU" sz="2700" b="1" i="1" u="sng" dirty="0">
              <a:solidFill>
                <a:srgbClr val="002060"/>
              </a:solidFill>
            </a:endParaRPr>
          </a:p>
        </p:txBody>
      </p:sp>
      <p:sp>
        <p:nvSpPr>
          <p:cNvPr id="5" name="Правоъгълник 4"/>
          <p:cNvSpPr/>
          <p:nvPr/>
        </p:nvSpPr>
        <p:spPr>
          <a:xfrm>
            <a:off x="5604976" y="2641797"/>
            <a:ext cx="33466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i="1" u="sng" dirty="0">
                <a:solidFill>
                  <a:srgbClr val="002060"/>
                </a:solidFill>
              </a:rPr>
              <a:t>организъм </a:t>
            </a:r>
            <a:r>
              <a:rPr lang="bg-BG" sz="2800" b="1" i="1" dirty="0">
                <a:solidFill>
                  <a:srgbClr val="002060"/>
                </a:solidFill>
              </a:rPr>
              <a:t> </a:t>
            </a:r>
            <a:endParaRPr lang="bg-BG" sz="2800" b="1" i="1" dirty="0" smtClean="0">
              <a:solidFill>
                <a:srgbClr val="002060"/>
              </a:solidFill>
            </a:endParaRPr>
          </a:p>
          <a:p>
            <a:r>
              <a:rPr lang="en-US" sz="2800" b="1" i="1" dirty="0" smtClean="0">
                <a:solidFill>
                  <a:srgbClr val="002060"/>
                </a:solidFill>
              </a:rPr>
              <a:t>__________________________________</a:t>
            </a:r>
            <a:r>
              <a:rPr lang="bg-BG" sz="2800" b="1" i="1" dirty="0" smtClean="0">
                <a:solidFill>
                  <a:srgbClr val="002060"/>
                </a:solidFill>
              </a:rPr>
              <a:t>                       </a:t>
            </a:r>
            <a:endParaRPr lang="bg-BG" sz="2800" b="1" i="1" dirty="0">
              <a:solidFill>
                <a:srgbClr val="002060"/>
              </a:solidFill>
            </a:endParaRPr>
          </a:p>
          <a:p>
            <a:r>
              <a:rPr lang="bg-BG" sz="2800" b="1" i="1" u="sng" dirty="0" smtClean="0">
                <a:solidFill>
                  <a:srgbClr val="002060"/>
                </a:solidFill>
              </a:rPr>
              <a:t> </a:t>
            </a:r>
            <a:r>
              <a:rPr lang="bg-BG" sz="2800" b="1" i="1" u="sng" dirty="0">
                <a:solidFill>
                  <a:srgbClr val="002060"/>
                </a:solidFill>
              </a:rPr>
              <a:t>приспособления</a:t>
            </a:r>
          </a:p>
          <a:p>
            <a:r>
              <a:rPr lang="en-US" sz="2800" b="1" i="1" dirty="0" smtClean="0">
                <a:solidFill>
                  <a:srgbClr val="002060"/>
                </a:solidFill>
              </a:rPr>
              <a:t>_________________</a:t>
            </a:r>
            <a:endParaRPr lang="bg-BG" sz="2800" b="1" i="1" dirty="0" smtClean="0">
              <a:solidFill>
                <a:srgbClr val="002060"/>
              </a:solidFill>
            </a:endParaRPr>
          </a:p>
        </p:txBody>
      </p:sp>
      <p:sp>
        <p:nvSpPr>
          <p:cNvPr id="10" name="Правоъгълник 9"/>
          <p:cNvSpPr/>
          <p:nvPr/>
        </p:nvSpPr>
        <p:spPr>
          <a:xfrm>
            <a:off x="5652090" y="2996952"/>
            <a:ext cx="29978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ироколистни дървета</a:t>
            </a:r>
            <a:endParaRPr lang="bg-BG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авоъгълник 10"/>
          <p:cNvSpPr/>
          <p:nvPr/>
        </p:nvSpPr>
        <p:spPr>
          <a:xfrm>
            <a:off x="5663450" y="4309021"/>
            <a:ext cx="194388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листопад</a:t>
            </a:r>
            <a:endParaRPr lang="bg-BG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615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" name="Текстово поле 21"/>
          <p:cNvSpPr txBox="1"/>
          <p:nvPr/>
        </p:nvSpPr>
        <p:spPr>
          <a:xfrm>
            <a:off x="164048" y="4922590"/>
            <a:ext cx="8787592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746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Когато </a:t>
            </a:r>
            <a: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бяга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 заекът </a:t>
            </a:r>
            <a: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вирва нагоре късата си опашка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 </a:t>
            </a:r>
            <a: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Отдолу тя е бяла 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 </a:t>
            </a:r>
            <a: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добре се вижда отдалече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 </a:t>
            </a:r>
            <a: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Бялото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на опашката служи за </a:t>
            </a:r>
            <a: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предупреждение към другите зайци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 че има опасност. </a:t>
            </a:r>
            <a:endParaRPr lang="bg-BG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5" name="Picture 3" descr="E:\Картинки и фонове\гифчета и картинки - !!! - МНОГО ПАПКИ\животни\45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772" y="139017"/>
            <a:ext cx="2374036" cy="184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артинки и фонове\гифчета и картинки - !!! - МНОГО ПАПКИ\животни\3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4616" y="290649"/>
            <a:ext cx="3193768" cy="166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Текстово поле 6"/>
          <p:cNvSpPr txBox="1"/>
          <p:nvPr/>
        </p:nvSpPr>
        <p:spPr>
          <a:xfrm>
            <a:off x="3515999" y="290649"/>
            <a:ext cx="13186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заек</a:t>
            </a:r>
            <a:endParaRPr lang="bg-BG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Arial" panose="020B0604020202020204" pitchFamily="34" charset="0"/>
            </a:endParaRPr>
          </a:p>
        </p:txBody>
      </p:sp>
      <p:sp>
        <p:nvSpPr>
          <p:cNvPr id="8" name="Текстово поле 7"/>
          <p:cNvSpPr txBox="1"/>
          <p:nvPr/>
        </p:nvSpPr>
        <p:spPr>
          <a:xfrm>
            <a:off x="179512" y="1844824"/>
            <a:ext cx="7416824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746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Има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дълги задни крака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, които му помагат да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600" b="1" i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бяга и да скача бързо</a:t>
            </a:r>
            <a:r>
              <a:rPr lang="bg-BG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  <a:endParaRPr lang="bg-BG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Текстово поле 8"/>
          <p:cNvSpPr txBox="1"/>
          <p:nvPr/>
        </p:nvSpPr>
        <p:spPr>
          <a:xfrm>
            <a:off x="165832" y="2737376"/>
            <a:ext cx="862812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746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Има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големи уши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, които могат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да се движат</a:t>
            </a:r>
            <a:r>
              <a:rPr lang="bg-BG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във </a:t>
            </a:r>
            <a:endParaRPr lang="bg-BG" sz="2600" b="1" i="1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  всички посоки и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да долавят  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дори най-слабия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шум</a:t>
            </a:r>
            <a:r>
              <a:rPr lang="bg-BG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  <a:endParaRPr lang="bg-BG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0" name="Текстово поле 9"/>
          <p:cNvSpPr txBox="1"/>
          <p:nvPr/>
        </p:nvSpPr>
        <p:spPr>
          <a:xfrm>
            <a:off x="164048" y="3629928"/>
            <a:ext cx="8329728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746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Очите му 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са разположени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странично на главата</a:t>
            </a:r>
            <a:r>
              <a:rPr lang="bg-BG" sz="2600" b="1" i="1" dirty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600" b="1" i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Затова има добре развито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периферно зрение, 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което </a:t>
            </a:r>
            <a:endParaRPr lang="bg-BG" sz="2600" b="1" i="1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 му помага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да види бързо врага и да се предпази</a:t>
            </a:r>
            <a:r>
              <a:rPr lang="bg-BG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  <a:endParaRPr lang="bg-BG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36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  <p:bldP spid="8" grpId="0"/>
      <p:bldP spid="9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Текстово поле 6"/>
          <p:cNvSpPr txBox="1"/>
          <p:nvPr/>
        </p:nvSpPr>
        <p:spPr>
          <a:xfrm>
            <a:off x="1545775" y="30325"/>
            <a:ext cx="758595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700" b="1" i="1" u="sng" dirty="0" smtClean="0">
                <a:solidFill>
                  <a:srgbClr val="002060"/>
                </a:solidFill>
              </a:rPr>
              <a:t>организъм </a:t>
            </a:r>
            <a:r>
              <a:rPr lang="bg-BG" sz="2700" b="1" i="1" dirty="0" smtClean="0">
                <a:solidFill>
                  <a:srgbClr val="002060"/>
                </a:solidFill>
              </a:rPr>
              <a:t>                           </a:t>
            </a:r>
            <a:r>
              <a:rPr lang="bg-BG" sz="2700" b="1" i="1" u="sng" dirty="0" smtClean="0">
                <a:solidFill>
                  <a:srgbClr val="002060"/>
                </a:solidFill>
              </a:rPr>
              <a:t> приспособления</a:t>
            </a:r>
          </a:p>
          <a:p>
            <a:r>
              <a:rPr lang="en-US" sz="2700" b="1" i="1" dirty="0" smtClean="0">
                <a:solidFill>
                  <a:srgbClr val="002060"/>
                </a:solidFill>
              </a:rPr>
              <a:t>__________________________________________</a:t>
            </a:r>
            <a:endParaRPr lang="bg-BG" sz="2700" b="1" i="1" dirty="0" smtClean="0">
              <a:solidFill>
                <a:srgbClr val="002060"/>
              </a:solidFill>
            </a:endParaRPr>
          </a:p>
          <a:p>
            <a:r>
              <a:rPr lang="bg-BG" sz="2700" b="1" i="1" dirty="0" smtClean="0">
                <a:solidFill>
                  <a:srgbClr val="002060"/>
                </a:solidFill>
              </a:rPr>
              <a:t>__________________________________________</a:t>
            </a:r>
          </a:p>
          <a:p>
            <a:r>
              <a:rPr lang="bg-BG" sz="2700" b="1" i="1" dirty="0" smtClean="0">
                <a:solidFill>
                  <a:srgbClr val="002060"/>
                </a:solidFill>
              </a:rPr>
              <a:t>__________________________________________</a:t>
            </a:r>
          </a:p>
          <a:p>
            <a:r>
              <a:rPr lang="bg-BG" sz="2700" b="1" i="1" dirty="0" smtClean="0">
                <a:solidFill>
                  <a:srgbClr val="002060"/>
                </a:solidFill>
              </a:rPr>
              <a:t>__________________________________________</a:t>
            </a:r>
          </a:p>
          <a:p>
            <a:r>
              <a:rPr lang="bg-BG" sz="2700" b="1" i="1" dirty="0" smtClean="0">
                <a:solidFill>
                  <a:srgbClr val="002060"/>
                </a:solidFill>
              </a:rPr>
              <a:t>__________________________________________ </a:t>
            </a:r>
            <a:r>
              <a:rPr lang="bg-BG" sz="2700" b="1" i="1" dirty="0" smtClean="0">
                <a:solidFill>
                  <a:srgbClr val="002060"/>
                </a:solidFill>
              </a:rPr>
              <a:t>__________________________________________</a:t>
            </a:r>
            <a:endParaRPr lang="bg-BG" sz="2700" b="1" i="1" dirty="0" smtClean="0">
              <a:solidFill>
                <a:srgbClr val="002060"/>
              </a:solidFill>
            </a:endParaRPr>
          </a:p>
          <a:p>
            <a:r>
              <a:rPr lang="ru-RU" sz="2700" b="1" i="1" dirty="0" smtClean="0">
                <a:solidFill>
                  <a:srgbClr val="002060"/>
                </a:solidFill>
              </a:rPr>
              <a:t>__________________________________________</a:t>
            </a:r>
          </a:p>
          <a:p>
            <a:r>
              <a:rPr lang="ru-RU" sz="2700" b="1" i="1" dirty="0">
                <a:solidFill>
                  <a:srgbClr val="002060"/>
                </a:solidFill>
              </a:rPr>
              <a:t>__________________________________________</a:t>
            </a:r>
          </a:p>
          <a:p>
            <a:r>
              <a:rPr lang="ru-RU" sz="2700" b="1" i="1" dirty="0">
                <a:solidFill>
                  <a:srgbClr val="002060"/>
                </a:solidFill>
              </a:rPr>
              <a:t>__________________________________________ __________________________________________</a:t>
            </a:r>
          </a:p>
          <a:p>
            <a:r>
              <a:rPr lang="ru-RU" sz="2700" b="1" i="1" dirty="0">
                <a:solidFill>
                  <a:srgbClr val="002060"/>
                </a:solidFill>
              </a:rPr>
              <a:t>__________________________________________</a:t>
            </a:r>
          </a:p>
          <a:p>
            <a:r>
              <a:rPr lang="ru-RU" sz="2700" b="1" i="1" dirty="0">
                <a:solidFill>
                  <a:srgbClr val="002060"/>
                </a:solidFill>
              </a:rPr>
              <a:t>__________________________________________</a:t>
            </a:r>
          </a:p>
          <a:p>
            <a:r>
              <a:rPr lang="ru-RU" sz="2700" b="1" i="1" dirty="0">
                <a:solidFill>
                  <a:srgbClr val="002060"/>
                </a:solidFill>
              </a:rPr>
              <a:t>__________________________________________ __________________________________________</a:t>
            </a:r>
          </a:p>
          <a:p>
            <a:r>
              <a:rPr lang="ru-RU" sz="2700" b="1" i="1" dirty="0" smtClean="0">
                <a:solidFill>
                  <a:srgbClr val="002060"/>
                </a:solidFill>
              </a:rPr>
              <a:t>__________________________________________</a:t>
            </a:r>
            <a:endParaRPr lang="ru-RU" sz="2700" b="1" i="1" dirty="0">
              <a:solidFill>
                <a:srgbClr val="002060"/>
              </a:solidFill>
            </a:endParaRPr>
          </a:p>
        </p:txBody>
      </p:sp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14338" name="Picture 2" descr="C:\Users\user\Desktop\ЧП\Нова папка (3)\3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4" t="29738" r="72902" b="1424"/>
          <a:stretch/>
        </p:blipFill>
        <p:spPr bwMode="auto">
          <a:xfrm>
            <a:off x="266577" y="260645"/>
            <a:ext cx="1269371" cy="63720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авоъгълник 7"/>
          <p:cNvSpPr/>
          <p:nvPr/>
        </p:nvSpPr>
        <p:spPr>
          <a:xfrm>
            <a:off x="1535948" y="404664"/>
            <a:ext cx="11381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орел</a:t>
            </a:r>
            <a:endParaRPr lang="ru-RU" sz="30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авоъгълник 8"/>
          <p:cNvSpPr/>
          <p:nvPr/>
        </p:nvSpPr>
        <p:spPr>
          <a:xfrm>
            <a:off x="3451329" y="284227"/>
            <a:ext cx="53563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илни мускули, остри нокти, остър закривен клюн, силно зрение</a:t>
            </a:r>
            <a:endParaRPr lang="bg-BG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авоъгълник 9"/>
          <p:cNvSpPr/>
          <p:nvPr/>
        </p:nvSpPr>
        <p:spPr>
          <a:xfrm>
            <a:off x="1545775" y="1628800"/>
            <a:ext cx="223413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дъждовник</a:t>
            </a:r>
            <a:endParaRPr lang="ru-RU" sz="30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авоъгълник 10"/>
          <p:cNvSpPr/>
          <p:nvPr/>
        </p:nvSpPr>
        <p:spPr>
          <a:xfrm>
            <a:off x="3779912" y="1628800"/>
            <a:ext cx="50140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редупредителна окраска</a:t>
            </a:r>
            <a:endParaRPr lang="bg-BG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авоъгълник 11"/>
          <p:cNvSpPr/>
          <p:nvPr/>
        </p:nvSpPr>
        <p:spPr>
          <a:xfrm>
            <a:off x="1535949" y="2497045"/>
            <a:ext cx="10198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заек</a:t>
            </a:r>
            <a:endParaRPr lang="ru-RU" sz="30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авоъгълник 12"/>
          <p:cNvSpPr/>
          <p:nvPr/>
        </p:nvSpPr>
        <p:spPr>
          <a:xfrm>
            <a:off x="3414547" y="2430982"/>
            <a:ext cx="53563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илен слух, защитна окраска, гъста козина, бяга бързо</a:t>
            </a:r>
            <a:endParaRPr lang="bg-BG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авоъгълник 13"/>
          <p:cNvSpPr/>
          <p:nvPr/>
        </p:nvSpPr>
        <p:spPr>
          <a:xfrm>
            <a:off x="1570057" y="3650418"/>
            <a:ext cx="13457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мишка</a:t>
            </a:r>
            <a:endParaRPr lang="ru-RU" sz="30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авоъгълник 14"/>
          <p:cNvSpPr/>
          <p:nvPr/>
        </p:nvSpPr>
        <p:spPr>
          <a:xfrm>
            <a:off x="3414546" y="3650418"/>
            <a:ext cx="55370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ягство от врагове, защитна окраска</a:t>
            </a:r>
            <a:endParaRPr lang="bg-BG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авоъгълник 15"/>
          <p:cNvSpPr/>
          <p:nvPr/>
        </p:nvSpPr>
        <p:spPr>
          <a:xfrm>
            <a:off x="1535948" y="4509120"/>
            <a:ext cx="15238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лисица</a:t>
            </a:r>
            <a:endParaRPr lang="ru-RU" sz="30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авоъгълник 16"/>
          <p:cNvSpPr/>
          <p:nvPr/>
        </p:nvSpPr>
        <p:spPr>
          <a:xfrm>
            <a:off x="3360937" y="4495773"/>
            <a:ext cx="55370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обър слух и обоняние, гъста козина, силни мускули, остри зъби и нокти</a:t>
            </a:r>
            <a:endParaRPr lang="bg-BG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авоъгълник 17"/>
          <p:cNvSpPr/>
          <p:nvPr/>
        </p:nvSpPr>
        <p:spPr>
          <a:xfrm>
            <a:off x="1544971" y="6100873"/>
            <a:ext cx="18770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таралеж</a:t>
            </a:r>
            <a:endParaRPr lang="ru-RU" sz="30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авоъгълник 18"/>
          <p:cNvSpPr/>
          <p:nvPr/>
        </p:nvSpPr>
        <p:spPr>
          <a:xfrm>
            <a:off x="3447881" y="6100873"/>
            <a:ext cx="328435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bg-BG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одли, зимен сън</a:t>
            </a:r>
            <a:endParaRPr lang="bg-BG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145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9335" y="548680"/>
            <a:ext cx="5184576" cy="3884976"/>
          </a:xfrm>
          <a:prstGeom prst="rect">
            <a:avLst/>
          </a:prstGeom>
        </p:spPr>
      </p:pic>
      <p:sp>
        <p:nvSpPr>
          <p:cNvPr id="7" name="Правоъгълник 6"/>
          <p:cNvSpPr/>
          <p:nvPr/>
        </p:nvSpPr>
        <p:spPr>
          <a:xfrm>
            <a:off x="1201263" y="4433656"/>
            <a:ext cx="6480720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bg-BG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 тази презентация можете да си припомните изученото в трети клас.</a:t>
            </a:r>
            <a:endParaRPr lang="bg-BG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авоъгълник 4"/>
          <p:cNvSpPr/>
          <p:nvPr/>
        </p:nvSpPr>
        <p:spPr>
          <a:xfrm>
            <a:off x="1822938" y="5553285"/>
            <a:ext cx="50989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http://www.slideshare.net/vesiii/3-29577280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hlinkClick r:id="rId6"/>
              </a:rPr>
              <a:t>http://www.slideboom.com/presentations/898522/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0122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Картина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D:\АНИМАЦИИ, КАРТИНКИ, ГИФЧЕТА\разни\landofart.rudoska-560x630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56" t="1961" r="10237" b="3103"/>
          <a:stretch/>
        </p:blipFill>
        <p:spPr bwMode="auto">
          <a:xfrm>
            <a:off x="49610" y="-39596"/>
            <a:ext cx="4572001" cy="715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Текстово поле 6"/>
          <p:cNvSpPr txBox="1"/>
          <p:nvPr/>
        </p:nvSpPr>
        <p:spPr>
          <a:xfrm>
            <a:off x="862521" y="1546689"/>
            <a:ext cx="283746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План на урока:</a:t>
            </a:r>
          </a:p>
        </p:txBody>
      </p:sp>
      <p:sp>
        <p:nvSpPr>
          <p:cNvPr id="8" name="Текстово поле 7"/>
          <p:cNvSpPr txBox="1"/>
          <p:nvPr/>
        </p:nvSpPr>
        <p:spPr>
          <a:xfrm>
            <a:off x="5940153" y="300915"/>
            <a:ext cx="18651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Речник:</a:t>
            </a:r>
          </a:p>
        </p:txBody>
      </p:sp>
      <p:pic>
        <p:nvPicPr>
          <p:cNvPr id="9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9450" y="179573"/>
            <a:ext cx="1141484" cy="101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Бутон: връщане 9">
            <a:hlinkClick r:id="" action="ppaction://hlinkshowjump?jump=lastslideviewed" highlightClick="1"/>
          </p:cNvPr>
          <p:cNvSpPr/>
          <p:nvPr/>
        </p:nvSpPr>
        <p:spPr>
          <a:xfrm>
            <a:off x="3600808" y="5778043"/>
            <a:ext cx="573776" cy="648071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 dirty="0"/>
          </a:p>
        </p:txBody>
      </p:sp>
      <p:pic>
        <p:nvPicPr>
          <p:cNvPr id="11" name="Картина 10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6711" l="1987" r="100000">
                        <a14:backgroundMark x1="77483" y1="13816" x2="76821" y2="9211"/>
                        <a14:backgroundMark x1="94702" y1="78947" x2="77483" y2="82895"/>
                        <a14:backgroundMark x1="19868" y1="82237" x2="16556" y2="82895"/>
                        <a14:backgroundMark x1="74172" y1="12500" x2="70861" y2="8553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306290" y="121721"/>
            <a:ext cx="1259832" cy="1274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Текстово поле 11"/>
          <p:cNvSpPr txBox="1"/>
          <p:nvPr/>
        </p:nvSpPr>
        <p:spPr>
          <a:xfrm>
            <a:off x="4488457" y="1488175"/>
            <a:ext cx="443474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u="sng" dirty="0">
                <a:solidFill>
                  <a:srgbClr val="002060"/>
                </a:solidFill>
              </a:rPr>
              <a:t>з</a:t>
            </a:r>
            <a:r>
              <a:rPr lang="bg-BG" sz="2800" u="sng" dirty="0" smtClean="0">
                <a:solidFill>
                  <a:srgbClr val="002060"/>
                </a:solidFill>
              </a:rPr>
              <a:t>имен сън </a:t>
            </a:r>
            <a:r>
              <a:rPr lang="bg-BG" sz="2800" dirty="0" smtClean="0">
                <a:solidFill>
                  <a:srgbClr val="002060"/>
                </a:solidFill>
              </a:rPr>
              <a:t>–</a:t>
            </a:r>
            <a:r>
              <a:rPr lang="bg-BG" sz="28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bg-BG" sz="2800" i="1" dirty="0" smtClean="0">
                <a:solidFill>
                  <a:srgbClr val="FF0000"/>
                </a:solidFill>
              </a:rPr>
              <a:t>специален, много дълбок сън при някои животни. Мечките спят няколко месеца, без да се хранят. Напролет те се събуждат отслабнали и гладни.</a:t>
            </a:r>
            <a:endParaRPr lang="bg-BG" sz="2800" b="1" i="1" dirty="0">
              <a:solidFill>
                <a:srgbClr val="FF0000"/>
              </a:solidFill>
            </a:endParaRPr>
          </a:p>
        </p:txBody>
      </p:sp>
      <p:sp>
        <p:nvSpPr>
          <p:cNvPr id="21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20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17" name="Текстово поле 16">
            <a:hlinkClick r:id="" action="ppaction://noaction"/>
          </p:cNvPr>
          <p:cNvSpPr txBox="1"/>
          <p:nvPr/>
        </p:nvSpPr>
        <p:spPr>
          <a:xfrm>
            <a:off x="449857" y="2193020"/>
            <a:ext cx="346519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5125" indent="-365125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bg-BG" sz="3200" dirty="0" smtClean="0">
                <a:solidFill>
                  <a:srgbClr val="000066"/>
                </a:solidFill>
                <a:latin typeface="Monotype Corsiva" panose="03010101010201010101" pitchFamily="66" charset="0"/>
              </a:rPr>
              <a:t>Приспособления на хищниците</a:t>
            </a:r>
            <a:endParaRPr lang="bg-BG" sz="3200" dirty="0">
              <a:solidFill>
                <a:srgbClr val="000066"/>
              </a:solidFill>
              <a:latin typeface="Monotype Corsiva" panose="03010101010201010101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200" dirty="0" smtClean="0">
                <a:solidFill>
                  <a:srgbClr val="000066"/>
                </a:solidFill>
                <a:latin typeface="Monotype Corsiva" panose="03010101010201010101" pitchFamily="66" charset="0"/>
              </a:rPr>
              <a:t>2. Окраската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200" dirty="0">
                <a:solidFill>
                  <a:srgbClr val="000066"/>
                </a:solidFill>
                <a:latin typeface="Monotype Corsiva" panose="03010101010201010101" pitchFamily="66" charset="0"/>
              </a:rPr>
              <a:t> </a:t>
            </a:r>
            <a:r>
              <a:rPr lang="bg-BG" sz="3200" dirty="0" smtClean="0">
                <a:solidFill>
                  <a:srgbClr val="000066"/>
                </a:solidFill>
                <a:latin typeface="Monotype Corsiva" panose="03010101010201010101" pitchFamily="66" charset="0"/>
              </a:rPr>
              <a:t>   приспособление за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200" dirty="0">
                <a:solidFill>
                  <a:srgbClr val="000066"/>
                </a:solidFill>
                <a:latin typeface="Monotype Corsiva" panose="03010101010201010101" pitchFamily="66" charset="0"/>
              </a:rPr>
              <a:t> </a:t>
            </a:r>
            <a:r>
              <a:rPr lang="bg-BG" sz="3200" dirty="0" smtClean="0">
                <a:solidFill>
                  <a:srgbClr val="000066"/>
                </a:solidFill>
                <a:latin typeface="Monotype Corsiva" panose="03010101010201010101" pitchFamily="66" charset="0"/>
              </a:rPr>
              <a:t>   оцеляване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200" dirty="0">
                <a:solidFill>
                  <a:srgbClr val="000066"/>
                </a:solidFill>
                <a:latin typeface="Monotype Corsiva" panose="03010101010201010101" pitchFamily="66" charset="0"/>
              </a:rPr>
              <a:t>3. </a:t>
            </a:r>
            <a:r>
              <a:rPr lang="bg-BG" sz="3200" dirty="0" smtClean="0">
                <a:solidFill>
                  <a:srgbClr val="000066"/>
                </a:solidFill>
                <a:latin typeface="Monotype Corsiva" panose="03010101010201010101" pitchFamily="66" charset="0"/>
              </a:rPr>
              <a:t>Кой как оцелява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200" dirty="0">
                <a:solidFill>
                  <a:srgbClr val="000066"/>
                </a:solidFill>
                <a:latin typeface="Monotype Corsiva" panose="03010101010201010101" pitchFamily="66" charset="0"/>
              </a:rPr>
              <a:t> </a:t>
            </a:r>
            <a:r>
              <a:rPr lang="bg-BG" sz="3200" dirty="0" smtClean="0">
                <a:solidFill>
                  <a:srgbClr val="000066"/>
                </a:solidFill>
                <a:latin typeface="Monotype Corsiva" panose="03010101010201010101" pitchFamily="66" charset="0"/>
              </a:rPr>
              <a:t>   през зимата?</a:t>
            </a:r>
            <a:endParaRPr lang="bg-BG" sz="3200" dirty="0">
              <a:solidFill>
                <a:srgbClr val="000066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6728" y="4559204"/>
            <a:ext cx="2799378" cy="209953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12" name="Picture 4" descr="E:\Картинки и фонове\гифчета и картинки - !!! - МНОГО ПАПКИ\животни 1\3-23-lqstovic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6408" y="78762"/>
            <a:ext cx="3519552" cy="184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D:\АНИМАЦИИ, КАРТИНКИ, ГИФЧЕТА\животни\8-7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57"/>
            <a:ext cx="2088232" cy="214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Текстово поле 13"/>
          <p:cNvSpPr txBox="1"/>
          <p:nvPr/>
        </p:nvSpPr>
        <p:spPr>
          <a:xfrm>
            <a:off x="2915816" y="131463"/>
            <a:ext cx="15234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птици</a:t>
            </a:r>
            <a:endParaRPr lang="bg-BG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Arial" panose="020B0604020202020204" pitchFamily="34" charset="0"/>
            </a:endParaRPr>
          </a:p>
        </p:txBody>
      </p:sp>
      <p:sp>
        <p:nvSpPr>
          <p:cNvPr id="15" name="Текстово поле 14"/>
          <p:cNvSpPr txBox="1"/>
          <p:nvPr/>
        </p:nvSpPr>
        <p:spPr>
          <a:xfrm>
            <a:off x="2350682" y="1640315"/>
            <a:ext cx="62832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746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Те са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бързи летци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, което им помага бързо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да избягат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от орлите, котките и лисиците</a:t>
            </a: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ru-RU" sz="2800" b="1" i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17" name="Picture 4" descr="http://div.bg/pictures/1101777_595_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312" y1="40909" x2="5731" y2="60490"/>
                        <a14:foregroundMark x1="14229" y1="29021" x2="23123" y2="12937"/>
                        <a14:foregroundMark x1="16403" y1="16783" x2="19170" y2="29021"/>
                        <a14:foregroundMark x1="13636" y1="25874" x2="17391" y2="30420"/>
                        <a14:foregroundMark x1="16798" y1="19580" x2="7510" y2="39161"/>
                        <a14:foregroundMark x1="65217" y1="19580" x2="73518" y2="21329"/>
                        <a14:foregroundMark x1="55534" y1="14685" x2="66206" y2="16434"/>
                        <a14:foregroundMark x1="66008" y1="20629" x2="66008" y2="20629"/>
                        <a14:foregroundMark x1="38538" y1="12937" x2="51779" y2="11888"/>
                        <a14:foregroundMark x1="48024" y1="10839" x2="56719" y2="12587"/>
                        <a14:foregroundMark x1="82609" y1="26923" x2="86166" y2="25874"/>
                        <a14:foregroundMark x1="88735" y1="31469" x2="85178" y2="38462"/>
                        <a14:foregroundMark x1="3557" y1="70280" x2="5731" y2="59091"/>
                        <a14:foregroundMark x1="3162" y1="56294" x2="12055" y2="5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3292375"/>
            <a:ext cx="2576513" cy="1458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Картина 46" descr="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377" y="3292375"/>
            <a:ext cx="2189396" cy="1591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Текстово поле 18"/>
          <p:cNvSpPr txBox="1"/>
          <p:nvPr/>
        </p:nvSpPr>
        <p:spPr>
          <a:xfrm>
            <a:off x="1044116" y="5048107"/>
            <a:ext cx="2020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таралеж</a:t>
            </a:r>
            <a:endParaRPr lang="bg-BG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Arial" panose="020B0604020202020204" pitchFamily="34" charset="0"/>
            </a:endParaRPr>
          </a:p>
        </p:txBody>
      </p:sp>
      <p:sp>
        <p:nvSpPr>
          <p:cNvPr id="20" name="Текстово поле 19"/>
          <p:cNvSpPr txBox="1"/>
          <p:nvPr/>
        </p:nvSpPr>
        <p:spPr>
          <a:xfrm>
            <a:off x="3419872" y="4909607"/>
            <a:ext cx="553176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74638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Таралежите се движат бавно, но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бодлите им </a:t>
            </a:r>
            <a:r>
              <a:rPr lang="bg-BG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ги предпазват</a:t>
            </a: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cs typeface="Arial" panose="020B0604020202020204" pitchFamily="34" charset="0"/>
              </a:rPr>
              <a:t>от </a:t>
            </a: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врагове</a:t>
            </a:r>
            <a:r>
              <a:rPr lang="ru-RU" sz="2800" b="1" i="1" dirty="0">
                <a:solidFill>
                  <a:srgbClr val="002060"/>
                </a:solidFill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4353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4098" name="Picture 2" descr="http://patepis.com/wp-content/gallery/ma-maroko/18-morocco-201311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75889"/>
            <a:ext cx="4104456" cy="307834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hobby-bg.info/data/uploads/531-sahara-nai-goliamata-piasychna-pustinia-v-sveta/camel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20556" y="275890"/>
            <a:ext cx="4287084" cy="3078341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410528"/>
            <a:ext cx="4680520" cy="310703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3" name="Picture 7" descr="http://nod32-keys.ru/wp-content/uploads/2010/12/Saguaro576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4700" y="3410528"/>
            <a:ext cx="1329186" cy="310934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ЧП\000005978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9604" l="0" r="100000">
                        <a14:foregroundMark x1="13542" y1="19059" x2="38194" y2="9158"/>
                        <a14:foregroundMark x1="14931" y1="8416" x2="37153" y2="9158"/>
                        <a14:foregroundMark x1="28819" y1="3218" x2="41319" y2="11139"/>
                        <a14:foregroundMark x1="23264" y1="28218" x2="27083" y2="26980"/>
                        <a14:foregroundMark x1="17708" y1="23515" x2="43056" y2="16089"/>
                        <a14:foregroundMark x1="57639" y1="14851" x2="63194" y2="13614"/>
                        <a14:foregroundMark x1="68750" y1="23020" x2="77083" y2="18069"/>
                        <a14:foregroundMark x1="66319" y1="25990" x2="68056" y2="26238"/>
                        <a14:foregroundMark x1="57986" y1="24010" x2="59722" y2="24010"/>
                        <a14:foregroundMark x1="41319" y1="48020" x2="57986" y2="48020"/>
                        <a14:foregroundMark x1="53819" y1="69059" x2="62153" y2="68564"/>
                        <a14:foregroundMark x1="39931" y1="66337" x2="46528" y2="63366"/>
                        <a14:foregroundMark x1="48611" y1="59158" x2="51389" y2="61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18" b="21471"/>
          <a:stretch/>
        </p:blipFill>
        <p:spPr bwMode="auto">
          <a:xfrm>
            <a:off x="7853947" y="260647"/>
            <a:ext cx="953693" cy="1209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Текстово поле 9"/>
          <p:cNvSpPr txBox="1"/>
          <p:nvPr/>
        </p:nvSpPr>
        <p:spPr>
          <a:xfrm>
            <a:off x="6139657" y="4056104"/>
            <a:ext cx="256577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 камилата </a:t>
            </a:r>
          </a:p>
          <a:p>
            <a:pPr lvl="0"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 кактусът </a:t>
            </a: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оцеляват в пустинята</a:t>
            </a:r>
            <a:r>
              <a:rPr lang="bg-BG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?</a:t>
            </a:r>
            <a:endParaRPr lang="bg-BG" sz="28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19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Картина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Текстово поле 11"/>
          <p:cNvSpPr txBox="1"/>
          <p:nvPr/>
        </p:nvSpPr>
        <p:spPr>
          <a:xfrm>
            <a:off x="3274363" y="5423145"/>
            <a:ext cx="537559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Когато е жадна, камилата може да изпие наведнъж цели 10 кофи вода. </a:t>
            </a:r>
            <a:endParaRPr lang="bg-BG" sz="2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25604" name="Picture 4" descr="http://www.balon4e.com/afrika/kamila/185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713" y="211755"/>
            <a:ext cx="3692113" cy="270755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www.balon4e.com/afrika/kamila/487px-0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713" y="3001535"/>
            <a:ext cx="2972033" cy="365277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://www.balon4e.com/afrika/kamila/16843_9287_126211888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253911"/>
            <a:ext cx="4072736" cy="262323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ово поле 8"/>
          <p:cNvSpPr txBox="1"/>
          <p:nvPr/>
        </p:nvSpPr>
        <p:spPr>
          <a:xfrm>
            <a:off x="6478246" y="0"/>
            <a:ext cx="18353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камила</a:t>
            </a:r>
            <a:endParaRPr lang="bg-BG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Arial" panose="020B0604020202020204" pitchFamily="34" charset="0"/>
            </a:endParaRPr>
          </a:p>
        </p:txBody>
      </p:sp>
      <p:sp>
        <p:nvSpPr>
          <p:cNvPr id="10" name="Текстово поле 9"/>
          <p:cNvSpPr txBox="1"/>
          <p:nvPr/>
        </p:nvSpPr>
        <p:spPr>
          <a:xfrm>
            <a:off x="3265979" y="2931955"/>
            <a:ext cx="525063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Камилата се е приспособила към условията на живот в </a:t>
            </a: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горещата пустиня</a:t>
            </a: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 </a:t>
            </a:r>
            <a:endParaRPr lang="bg-BG" sz="2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1" name="Текстово поле 10"/>
          <p:cNvSpPr txBox="1"/>
          <p:nvPr/>
        </p:nvSpPr>
        <p:spPr>
          <a:xfrm>
            <a:off x="3265979" y="4181593"/>
            <a:ext cx="569631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Тя много </a:t>
            </a: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пестеливо използва водата</a:t>
            </a: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и </a:t>
            </a: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издържа, без да пие, цели 10 дни</a:t>
            </a: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 </a:t>
            </a:r>
            <a:endParaRPr lang="bg-BG" sz="2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3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91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7" y="332656"/>
            <a:ext cx="4243335" cy="281669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 descr="http://razmisli.info/wp-content/uploads/2012/10/1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3671" y="341040"/>
            <a:ext cx="4208895" cy="280831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575" y="4045863"/>
            <a:ext cx="3968134" cy="248008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Текстово поле 7"/>
          <p:cNvSpPr txBox="1"/>
          <p:nvPr/>
        </p:nvSpPr>
        <p:spPr>
          <a:xfrm>
            <a:off x="4596558" y="116632"/>
            <a:ext cx="18353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кактуси</a:t>
            </a:r>
            <a:endParaRPr lang="bg-BG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Arial" panose="020B0604020202020204" pitchFamily="34" charset="0"/>
            </a:endParaRPr>
          </a:p>
        </p:txBody>
      </p:sp>
      <p:sp>
        <p:nvSpPr>
          <p:cNvPr id="9" name="Текстово поле 8"/>
          <p:cNvSpPr txBox="1"/>
          <p:nvPr/>
        </p:nvSpPr>
        <p:spPr>
          <a:xfrm>
            <a:off x="323526" y="3199477"/>
            <a:ext cx="8549039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С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дългите си и плитки корени 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те бързо изсмукват водата и я съхраняват в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дебелото си стъбло</a:t>
            </a:r>
            <a:r>
              <a:rPr lang="bg-BG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  <a:endParaRPr lang="bg-BG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0" name="Текстово поле 9"/>
          <p:cNvSpPr txBox="1"/>
          <p:nvPr/>
        </p:nvSpPr>
        <p:spPr>
          <a:xfrm>
            <a:off x="4229747" y="4045863"/>
            <a:ext cx="4678235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Кактусите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нямат листа</a:t>
            </a:r>
            <a:r>
              <a:rPr lang="bg-BG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  <a:r>
              <a:rPr lang="bg-BG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Те са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видоизменени в игли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600" b="1" i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     за да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намалят загубата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bg-BG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на вода</a:t>
            </a:r>
            <a:r>
              <a:rPr lang="bg-BG" sz="26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bg-BG" sz="2600" b="1" i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161117"/>
            <a:ext cx="2493800" cy="16625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42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ятиугольник 32">
            <a:hlinkClick r:id="" action="ppaction://hlinkshowjump?jump=previousslide"/>
          </p:cNvPr>
          <p:cNvSpPr/>
          <p:nvPr/>
        </p:nvSpPr>
        <p:spPr>
          <a:xfrm rot="10800000">
            <a:off x="850596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4" name="Пятиугольник 23">
            <a:hlinkClick r:id="" action="ppaction://hlinkshowjump?jump=nextslide"/>
          </p:cNvPr>
          <p:cNvSpPr/>
          <p:nvPr/>
        </p:nvSpPr>
        <p:spPr>
          <a:xfrm>
            <a:off x="8807640" y="6517563"/>
            <a:ext cx="288000" cy="288000"/>
          </a:xfrm>
          <a:prstGeom prst="homePlate">
            <a:avLst>
              <a:gd name="adj" fmla="val 142857"/>
            </a:avLst>
          </a:prstGeom>
          <a:solidFill>
            <a:schemeClr val="accent6">
              <a:lumMod val="60000"/>
              <a:lumOff val="40000"/>
            </a:schemeClr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pic>
        <p:nvPicPr>
          <p:cNvPr id="5" name="Picture 5" descr="E:\Картинки и фонове\гифчета и картинки - !!! - МНОГО ПАПКИ\животни 1\3-2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48" y="260648"/>
            <a:ext cx="2052228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E:\Картинки и фонове\гифчета и картинки - !!! - МНОГО ПАПКИ\животни 1\20о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52" y="1844824"/>
            <a:ext cx="2644420" cy="941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E:\Картинки и фонове\гифчета и картинки - !!! - МНОГО ПАПКИ\животни 1\1-9ribki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43528"/>
            <a:ext cx="4032378" cy="1782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E:\Картинки и фонове\гифчета и картинки - !!! - МНОГО ПАПКИ\животни 1\5-5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706" y="448893"/>
            <a:ext cx="2395034" cy="1179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E:\Картинки и фонове\гифчета и картинки - !!! - МНОГО ПАПКИ\животни 1\1_9ribki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1723" y="1628801"/>
            <a:ext cx="2531965" cy="937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Текстово поле 9"/>
          <p:cNvSpPr txBox="1"/>
          <p:nvPr/>
        </p:nvSpPr>
        <p:spPr>
          <a:xfrm>
            <a:off x="7092280" y="244468"/>
            <a:ext cx="12340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риби</a:t>
            </a:r>
            <a:endParaRPr lang="bg-BG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Arial" panose="020B0604020202020204" pitchFamily="34" charset="0"/>
            </a:endParaRPr>
          </a:p>
        </p:txBody>
      </p:sp>
      <p:pic>
        <p:nvPicPr>
          <p:cNvPr id="11" name="Picture 3" descr="C:\Users\user\Desktop\ЧП\000005978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9604" l="0" r="100000">
                        <a14:foregroundMark x1="13542" y1="19059" x2="38194" y2="9158"/>
                        <a14:foregroundMark x1="14931" y1="8416" x2="37153" y2="9158"/>
                        <a14:foregroundMark x1="28819" y1="3218" x2="41319" y2="11139"/>
                        <a14:foregroundMark x1="23264" y1="28218" x2="27083" y2="26980"/>
                        <a14:foregroundMark x1="17708" y1="23515" x2="43056" y2="16089"/>
                        <a14:foregroundMark x1="57639" y1="14851" x2="63194" y2="13614"/>
                        <a14:foregroundMark x1="68750" y1="23020" x2="77083" y2="18069"/>
                        <a14:foregroundMark x1="66319" y1="25990" x2="68056" y2="26238"/>
                        <a14:foregroundMark x1="57986" y1="24010" x2="59722" y2="24010"/>
                        <a14:foregroundMark x1="41319" y1="48020" x2="57986" y2="48020"/>
                        <a14:foregroundMark x1="53819" y1="69059" x2="62153" y2="68564"/>
                        <a14:foregroundMark x1="39931" y1="66337" x2="46528" y2="63366"/>
                        <a14:foregroundMark x1="48611" y1="59158" x2="51389" y2="61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18" b="21471"/>
          <a:stretch/>
        </p:blipFill>
        <p:spPr bwMode="auto">
          <a:xfrm>
            <a:off x="7992780" y="2026285"/>
            <a:ext cx="953693" cy="1209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Текстово поле 11"/>
          <p:cNvSpPr txBox="1"/>
          <p:nvPr/>
        </p:nvSpPr>
        <p:spPr>
          <a:xfrm>
            <a:off x="340063" y="2627387"/>
            <a:ext cx="65361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Какви приспособления правят рибите </a:t>
            </a:r>
          </a:p>
          <a:p>
            <a:pPr lvl="0">
              <a:defRPr/>
            </a:pPr>
            <a:r>
              <a:rPr lang="bg-BG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отлични плувци</a:t>
            </a:r>
            <a:r>
              <a:rPr lang="bg-BG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?</a:t>
            </a:r>
          </a:p>
        </p:txBody>
      </p:sp>
      <p:sp>
        <p:nvSpPr>
          <p:cNvPr id="13" name="Текстово поле 12"/>
          <p:cNvSpPr txBox="1"/>
          <p:nvPr/>
        </p:nvSpPr>
        <p:spPr>
          <a:xfrm>
            <a:off x="200339" y="4920322"/>
            <a:ext cx="804407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Хрилете</a:t>
            </a: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им позволяват да </a:t>
            </a: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дишат във водата</a:t>
            </a: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 </a:t>
            </a:r>
            <a:endParaRPr lang="bg-BG" sz="2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4" name="Текстово поле 13"/>
          <p:cNvSpPr txBox="1"/>
          <p:nvPr/>
        </p:nvSpPr>
        <p:spPr>
          <a:xfrm>
            <a:off x="172013" y="3581494"/>
            <a:ext cx="874332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Покритото с </a:t>
            </a:r>
            <a:r>
              <a:rPr lang="bg-BG" sz="27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люспи </a:t>
            </a: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издълженото тяло</a:t>
            </a: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и </a:t>
            </a: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перките</a:t>
            </a: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 са приспособления, които правят рибите </a:t>
            </a:r>
            <a:r>
              <a:rPr lang="bg-BG" sz="27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отлични плувци</a:t>
            </a:r>
            <a:r>
              <a:rPr lang="bg-BG" sz="27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. </a:t>
            </a:r>
            <a:endParaRPr lang="bg-BG" sz="2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Текстово поле 14"/>
          <p:cNvSpPr txBox="1"/>
          <p:nvPr/>
        </p:nvSpPr>
        <p:spPr>
          <a:xfrm>
            <a:off x="200339" y="5612489"/>
            <a:ext cx="80440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Плуват </a:t>
            </a: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бързо </a:t>
            </a:r>
            <a:r>
              <a:rPr lang="bg-BG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</a:t>
            </a: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си намират скривалища</a:t>
            </a:r>
            <a:r>
              <a:rPr lang="bg-BG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, което </a:t>
            </a:r>
            <a:r>
              <a:rPr lang="bg-BG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ги спасява от врагове</a:t>
            </a: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  <a:endParaRPr lang="ru-RU" sz="27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54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</TotalTime>
  <Words>1471</Words>
  <Application>Microsoft Office PowerPoint</Application>
  <PresentationFormat>Презентация на цял екран (4:3)</PresentationFormat>
  <Paragraphs>229</Paragraphs>
  <Slides>42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Вградени OLE сървъри</vt:lpstr>
      </vt:variant>
      <vt:variant>
        <vt:i4>1</vt:i4>
      </vt:variant>
      <vt:variant>
        <vt:lpstr>Заглавия на слайдовете</vt:lpstr>
      </vt:variant>
      <vt:variant>
        <vt:i4>42</vt:i4>
      </vt:variant>
    </vt:vector>
  </HeadingPairs>
  <TitlesOfParts>
    <vt:vector size="44" baseType="lpstr">
      <vt:lpstr>Office тема</vt:lpstr>
      <vt:lpstr>Microsoft Word Document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user</dc:creator>
  <cp:lastModifiedBy>user</cp:lastModifiedBy>
  <cp:revision>239</cp:revision>
  <dcterms:created xsi:type="dcterms:W3CDTF">2015-01-14T14:27:44Z</dcterms:created>
  <dcterms:modified xsi:type="dcterms:W3CDTF">2015-01-21T08:28:54Z</dcterms:modified>
</cp:coreProperties>
</file>